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683" r:id="rId6"/>
  </p:sldMasterIdLst>
  <p:notesMasterIdLst>
    <p:notesMasterId r:id="rId103"/>
  </p:notesMasterIdLst>
  <p:handoutMasterIdLst>
    <p:handoutMasterId r:id="rId104"/>
  </p:handoutMasterIdLst>
  <p:sldIdLst>
    <p:sldId id="603" r:id="rId7"/>
    <p:sldId id="2658" r:id="rId8"/>
    <p:sldId id="2667" r:id="rId9"/>
    <p:sldId id="2668" r:id="rId10"/>
    <p:sldId id="2737" r:id="rId11"/>
    <p:sldId id="2738" r:id="rId12"/>
    <p:sldId id="2739" r:id="rId13"/>
    <p:sldId id="2735" r:id="rId14"/>
    <p:sldId id="2736" r:id="rId15"/>
    <p:sldId id="2740" r:id="rId16"/>
    <p:sldId id="2742" r:id="rId17"/>
    <p:sldId id="2746" r:id="rId18"/>
    <p:sldId id="2743" r:id="rId19"/>
    <p:sldId id="2744" r:id="rId20"/>
    <p:sldId id="2745" r:id="rId21"/>
    <p:sldId id="2747" r:id="rId22"/>
    <p:sldId id="2750" r:id="rId23"/>
    <p:sldId id="2751" r:id="rId24"/>
    <p:sldId id="2752" r:id="rId25"/>
    <p:sldId id="2748" r:id="rId26"/>
    <p:sldId id="2741" r:id="rId27"/>
    <p:sldId id="2754" r:id="rId28"/>
    <p:sldId id="2755" r:id="rId29"/>
    <p:sldId id="2756" r:id="rId30"/>
    <p:sldId id="2753" r:id="rId31"/>
    <p:sldId id="2757" r:id="rId32"/>
    <p:sldId id="2758" r:id="rId33"/>
    <p:sldId id="2759" r:id="rId34"/>
    <p:sldId id="2749" r:id="rId35"/>
    <p:sldId id="2762" r:id="rId36"/>
    <p:sldId id="2764" r:id="rId37"/>
    <p:sldId id="2763" r:id="rId38"/>
    <p:sldId id="2765" r:id="rId39"/>
    <p:sldId id="2766" r:id="rId40"/>
    <p:sldId id="2770" r:id="rId41"/>
    <p:sldId id="2767" r:id="rId42"/>
    <p:sldId id="2771" r:id="rId43"/>
    <p:sldId id="2772" r:id="rId44"/>
    <p:sldId id="2768" r:id="rId45"/>
    <p:sldId id="2773" r:id="rId46"/>
    <p:sldId id="2769" r:id="rId47"/>
    <p:sldId id="2774" r:id="rId48"/>
    <p:sldId id="2775" r:id="rId49"/>
    <p:sldId id="2777" r:id="rId50"/>
    <p:sldId id="2778" r:id="rId51"/>
    <p:sldId id="2779" r:id="rId52"/>
    <p:sldId id="2780" r:id="rId53"/>
    <p:sldId id="2781" r:id="rId54"/>
    <p:sldId id="2776" r:id="rId55"/>
    <p:sldId id="2760" r:id="rId56"/>
    <p:sldId id="2761" r:id="rId57"/>
    <p:sldId id="2782" r:id="rId58"/>
    <p:sldId id="2783" r:id="rId59"/>
    <p:sldId id="2787" r:id="rId60"/>
    <p:sldId id="2788" r:id="rId61"/>
    <p:sldId id="2784" r:id="rId62"/>
    <p:sldId id="2785" r:id="rId63"/>
    <p:sldId id="2789" r:id="rId64"/>
    <p:sldId id="2791" r:id="rId65"/>
    <p:sldId id="2792" r:id="rId66"/>
    <p:sldId id="2793" r:id="rId67"/>
    <p:sldId id="2794" r:id="rId68"/>
    <p:sldId id="2795" r:id="rId69"/>
    <p:sldId id="2796" r:id="rId70"/>
    <p:sldId id="2797" r:id="rId71"/>
    <p:sldId id="2798" r:id="rId72"/>
    <p:sldId id="2799" r:id="rId73"/>
    <p:sldId id="2800" r:id="rId74"/>
    <p:sldId id="2786" r:id="rId75"/>
    <p:sldId id="2801" r:id="rId76"/>
    <p:sldId id="2802" r:id="rId77"/>
    <p:sldId id="2803" r:id="rId78"/>
    <p:sldId id="2804" r:id="rId79"/>
    <p:sldId id="2805" r:id="rId80"/>
    <p:sldId id="2806" r:id="rId81"/>
    <p:sldId id="2807" r:id="rId82"/>
    <p:sldId id="2716" r:id="rId83"/>
    <p:sldId id="2730" r:id="rId84"/>
    <p:sldId id="2731" r:id="rId85"/>
    <p:sldId id="2718" r:id="rId86"/>
    <p:sldId id="2717" r:id="rId87"/>
    <p:sldId id="2723" r:id="rId88"/>
    <p:sldId id="2720" r:id="rId89"/>
    <p:sldId id="2724" r:id="rId90"/>
    <p:sldId id="2719" r:id="rId91"/>
    <p:sldId id="2721" r:id="rId92"/>
    <p:sldId id="2725" r:id="rId93"/>
    <p:sldId id="2728" r:id="rId94"/>
    <p:sldId id="2726" r:id="rId95"/>
    <p:sldId id="2727" r:id="rId96"/>
    <p:sldId id="2729" r:id="rId97"/>
    <p:sldId id="2732" r:id="rId98"/>
    <p:sldId id="2733" r:id="rId99"/>
    <p:sldId id="2722" r:id="rId100"/>
    <p:sldId id="582" r:id="rId101"/>
    <p:sldId id="2616" r:id="rId102"/>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985E8"/>
    <a:srgbClr val="0432FF"/>
    <a:srgbClr val="F7F7F7"/>
    <a:srgbClr val="EEEEEE"/>
    <a:srgbClr val="92D050"/>
    <a:srgbClr val="0096FF"/>
    <a:srgbClr val="1D1D1A"/>
    <a:srgbClr val="F2F2F2"/>
    <a:srgbClr val="4F81BD"/>
    <a:srgbClr val="E2F9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57" autoAdjust="0"/>
    <p:restoredTop sz="96291" autoAdjust="0"/>
  </p:normalViewPr>
  <p:slideViewPr>
    <p:cSldViewPr snapToGrid="0" snapToObjects="1">
      <p:cViewPr varScale="1">
        <p:scale>
          <a:sx n="121" d="100"/>
          <a:sy n="121" d="100"/>
        </p:scale>
        <p:origin x="176"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openxmlformats.org/officeDocument/2006/relationships/theme" Target="theme/theme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11/22/24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9" name="图片 8">
            <a:extLst>
              <a:ext uri="{FF2B5EF4-FFF2-40B4-BE49-F238E27FC236}">
                <a16:creationId xmlns:a16="http://schemas.microsoft.com/office/drawing/2014/main" id="{E02D1AC6-7767-E847-EB93-41557A6B41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8427249" y="3660489"/>
            <a:ext cx="3215747" cy="2631453"/>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2060028"/>
            <a:ext cx="11161240" cy="3195144"/>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a:t>
            </a:r>
          </a:p>
        </p:txBody>
      </p:sp>
      <p:sp>
        <p:nvSpPr>
          <p:cNvPr id="3" name="内容占位符 2">
            <a:extLst>
              <a:ext uri="{FF2B5EF4-FFF2-40B4-BE49-F238E27FC236}">
                <a16:creationId xmlns:a16="http://schemas.microsoft.com/office/drawing/2014/main" id="{4E5BC6AC-E2D3-95E2-75AE-2F297EA68587}"/>
              </a:ext>
            </a:extLst>
          </p:cNvPr>
          <p:cNvSpPr>
            <a:spLocks noGrp="1"/>
          </p:cNvSpPr>
          <p:nvPr>
            <p:ph sz="half" idx="10" hasCustomPrompt="1"/>
          </p:nvPr>
        </p:nvSpPr>
        <p:spPr>
          <a:xfrm>
            <a:off x="1028295" y="404649"/>
            <a:ext cx="3491153" cy="3379075"/>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120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algn="ctr"/>
            <a:r>
              <a:rPr kumimoji="1" lang="en-US" altLang="zh-CN" sz="9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9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1085532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594758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2060028"/>
            <a:ext cx="11161240" cy="3195144"/>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a:t>
            </a:r>
          </a:p>
        </p:txBody>
      </p:sp>
      <p:sp>
        <p:nvSpPr>
          <p:cNvPr id="3" name="内容占位符 2">
            <a:extLst>
              <a:ext uri="{FF2B5EF4-FFF2-40B4-BE49-F238E27FC236}">
                <a16:creationId xmlns:a16="http://schemas.microsoft.com/office/drawing/2014/main" id="{4E5BC6AC-E2D3-95E2-75AE-2F297EA68587}"/>
              </a:ext>
            </a:extLst>
          </p:cNvPr>
          <p:cNvSpPr>
            <a:spLocks noGrp="1"/>
          </p:cNvSpPr>
          <p:nvPr>
            <p:ph sz="half" idx="10" hasCustomPrompt="1"/>
          </p:nvPr>
        </p:nvSpPr>
        <p:spPr>
          <a:xfrm>
            <a:off x="1028295" y="404649"/>
            <a:ext cx="3491153" cy="3379075"/>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120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algn="ctr"/>
            <a:r>
              <a:rPr kumimoji="1" lang="en-US" altLang="zh-CN" sz="9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9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hyperlink" Target="https://chenzomi12.github.io/" TargetMode="Externa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1.png"/><Relationship Id="rId5" Type="http://schemas.openxmlformats.org/officeDocument/2006/relationships/slideLayout" Target="../slideLayouts/slideLayout18.xml"/><Relationship Id="rId10" Type="http://schemas.openxmlformats.org/officeDocument/2006/relationships/image" Target="../media/image9.png"/><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4.xml"/><Relationship Id="rId7" Type="http://schemas.openxmlformats.org/officeDocument/2006/relationships/image" Target="../media/image10.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6.xml"/><Relationship Id="rId1" Type="http://schemas.openxmlformats.org/officeDocument/2006/relationships/slideLayout" Target="../slideLayouts/slideLayout29.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2024/11/22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4" r:id="rId4"/>
    <p:sldLayoutId id="214748398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0"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www.databricks.com/blog/" TargetMode="External"/><Relationship Id="rId2" Type="http://schemas.openxmlformats.org/officeDocument/2006/relationships/hyperlink" Target="https://www.omrimallis.com/posts/understanding-how-llm-inference-works-with-llama-cpp/" TargetMode="External"/><Relationship Id="rId1" Type="http://schemas.openxmlformats.org/officeDocument/2006/relationships/slideLayout" Target="../slideLayouts/slideLayout10.xml"/><Relationship Id="rId4" Type="http://schemas.openxmlformats.org/officeDocument/2006/relationships/hyperlink" Target="https://www.databricks.com/blog/llm-inference-performance-engineering-best-practic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InternLM/lmdeploy/blob/main/docs/en/supported_models/supported_models.md" TargetMode="External"/><Relationship Id="rId7" Type="http://schemas.openxmlformats.org/officeDocument/2006/relationships/hyperlink" Target="https://huggingface.co/docs/text-generation-inference/en/supported_models" TargetMode="External"/><Relationship Id="rId2" Type="http://schemas.openxmlformats.org/officeDocument/2006/relationships/hyperlink" Target="https://github.com/NVIDIA/TensorRT-LLM/blob/main/examples/quantization/README.md#ptq-post-training-quantization" TargetMode="External"/><Relationship Id="rId1" Type="http://schemas.openxmlformats.org/officeDocument/2006/relationships/slideLayout" Target="../slideLayouts/slideLayout9.xml"/><Relationship Id="rId6" Type="http://schemas.openxmlformats.org/officeDocument/2006/relationships/hyperlink" Target="https://github.com/mlc-ai/mlc-llm/tree/main/python/mlc_llm/model" TargetMode="External"/><Relationship Id="rId5" Type="http://schemas.openxmlformats.org/officeDocument/2006/relationships/hyperlink" Target="https://docs.vllm.ai/en/latest/models/supported_models.html" TargetMode="External"/><Relationship Id="rId4" Type="http://schemas.openxmlformats.org/officeDocument/2006/relationships/hyperlink" Target="https://nvidia.github.io/TensorRT-LLM/reference/support-matrix.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vllm-project/vllm/blob/main/benchmarks/benchmark_serving.py" TargetMode="External"/><Relationship Id="rId2" Type="http://schemas.openxmlformats.org/officeDocument/2006/relationships/hyperlink" Target="https://docs.nvidia.com/nim/benchmarking/llm/latest/metrics.html" TargetMode="External"/><Relationship Id="rId1" Type="http://schemas.openxmlformats.org/officeDocument/2006/relationships/slideLayout" Target="../slideLayouts/slideLayout10.xml"/><Relationship Id="rId5" Type="http://schemas.openxmlformats.org/officeDocument/2006/relationships/hyperlink" Target="https://zhuanlan.zhihu.com/p/628511161" TargetMode="External"/><Relationship Id="rId4" Type="http://schemas.openxmlformats.org/officeDocument/2006/relationships/hyperlink" Target="https://docs.google.com/document/d/1TcZS-igoZxPrD8rj6_NM-WmCiQwAvP_-JJf2mXZEyZY/edit?tab=t.0#heading=h.nyu2wp5h2w"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3" Type="http://schemas.openxmlformats.org/officeDocument/2006/relationships/hyperlink" Target="https://www.facebook.com/photo.php?fbid=1048191653980302&amp;id=100063684318606&amp;set=a.747927134006757" TargetMode="External"/><Relationship Id="rId2" Type="http://schemas.openxmlformats.org/officeDocument/2006/relationships/hyperlink" Target="https://www.fibermall.com/blog/nvidia-b100-b200-gh200-nvl72-superpod.htm"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标题 1">
            <a:extLst>
              <a:ext uri="{FF2B5EF4-FFF2-40B4-BE49-F238E27FC236}">
                <a16:creationId xmlns:a16="http://schemas.microsoft.com/office/drawing/2014/main" id="{34B4C8F5-C78D-B149-9A25-9FB545F187F9}"/>
              </a:ext>
            </a:extLst>
          </p:cNvPr>
          <p:cNvSpPr txBox="1">
            <a:spLocks/>
          </p:cNvSpPr>
          <p:nvPr/>
        </p:nvSpPr>
        <p:spPr>
          <a:xfrm>
            <a:off x="923816" y="1086186"/>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大模型推理</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0120104" cy="2956508"/>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tx2"/>
                </a:solidFill>
                <a:latin typeface="Futura Medium" panose="020B0602020204020303" pitchFamily="34" charset="-79"/>
                <a:ea typeface="+mj-ea"/>
                <a:cs typeface="Futura Medium" panose="020B0602020204020303" pitchFamily="34" charset="-79"/>
              </a:rPr>
              <a:t>大模型推理</a:t>
            </a:r>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5728854" y="5552935"/>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64296" y="5590341"/>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2A1A3-4072-19AA-C5C1-039511D52423}"/>
              </a:ext>
            </a:extLst>
          </p:cNvPr>
          <p:cNvSpPr>
            <a:spLocks noGrp="1"/>
          </p:cNvSpPr>
          <p:nvPr>
            <p:ph type="title"/>
          </p:nvPr>
        </p:nvSpPr>
        <p:spPr/>
        <p:txBody>
          <a:bodyPr/>
          <a:lstStyle/>
          <a:p>
            <a:r>
              <a:rPr lang="en-US" altLang="zh-CN" dirty="0"/>
              <a:t>KV</a:t>
            </a:r>
            <a:r>
              <a:rPr lang="zh-CN" altLang="en-US" dirty="0"/>
              <a:t> </a:t>
            </a:r>
            <a:r>
              <a:rPr lang="en-US" altLang="zh-CN" dirty="0"/>
              <a:t>Cache</a:t>
            </a:r>
            <a:endParaRPr kumimoji="1" lang="zh-CN" altLang="en-US" dirty="0"/>
          </a:p>
        </p:txBody>
      </p:sp>
      <p:pic>
        <p:nvPicPr>
          <p:cNvPr id="8194" name="Picture 2" descr="图片">
            <a:extLst>
              <a:ext uri="{FF2B5EF4-FFF2-40B4-BE49-F238E27FC236}">
                <a16:creationId xmlns:a16="http://schemas.microsoft.com/office/drawing/2014/main" id="{70D76450-7113-4A00-BD74-2AFAE403B6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2" t="22223" r="13141" b="13257"/>
          <a:stretch/>
        </p:blipFill>
        <p:spPr bwMode="auto">
          <a:xfrm>
            <a:off x="1091606" y="1304676"/>
            <a:ext cx="10013549" cy="499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28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67ED331-54DB-A8CD-534A-30B4998F7DA0}"/>
              </a:ext>
            </a:extLst>
          </p:cNvPr>
          <p:cNvSpPr>
            <a:spLocks noGrp="1"/>
          </p:cNvSpPr>
          <p:nvPr>
            <p:ph type="title"/>
          </p:nvPr>
        </p:nvSpPr>
        <p:spPr/>
        <p:txBody>
          <a:bodyPr/>
          <a:lstStyle/>
          <a:p>
            <a:r>
              <a:rPr lang="en-US" altLang="zh-CN" dirty="0"/>
              <a:t>KV</a:t>
            </a:r>
            <a:r>
              <a:rPr lang="zh-CN" altLang="en-US" dirty="0"/>
              <a:t> </a:t>
            </a:r>
            <a:r>
              <a:rPr lang="en-US" altLang="zh-CN" dirty="0"/>
              <a:t>Cache</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2BB677BD-8B83-0856-B7F2-3634F41E056D}"/>
                  </a:ext>
                </a:extLst>
              </p:cNvPr>
              <p:cNvSpPr>
                <a:spLocks noGrp="1"/>
              </p:cNvSpPr>
              <p:nvPr>
                <p:ph sz="half" idx="1"/>
              </p:nvPr>
            </p:nvSpPr>
            <p:spPr/>
            <p:txBody>
              <a:bodyPr/>
              <a:lstStyle/>
              <a:p>
                <a:r>
                  <a:rPr lang="zh-CN" altLang="en-US" dirty="0"/>
                  <a:t>把每个 </a:t>
                </a:r>
                <a:r>
                  <a:rPr lang="en" altLang="zh-CN" dirty="0"/>
                  <a:t>token</a:t>
                </a:r>
                <a:r>
                  <a:rPr lang="zh-CN" altLang="en-US" dirty="0"/>
                  <a:t> 在过 </a:t>
                </a:r>
                <a:r>
                  <a:rPr lang="en" altLang="zh-CN" dirty="0"/>
                  <a:t>Transformer</a:t>
                </a:r>
                <a:r>
                  <a:rPr lang="zh-CN" altLang="en-US" dirty="0"/>
                  <a:t> 时乘以 </a:t>
                </a:r>
                <a14:m>
                  <m:oMath xmlns:m="http://schemas.openxmlformats.org/officeDocument/2006/math">
                    <m:sSub>
                      <m:sSubPr>
                        <m:ctrlPr>
                          <a:rPr lang="en" altLang="zh-CN" i="1" dirty="0" smtClean="0">
                            <a:latin typeface="Cambria Math" panose="02040503050406030204" pitchFamily="18" charset="0"/>
                          </a:rPr>
                        </m:ctrlPr>
                      </m:sSubPr>
                      <m:e>
                        <m:r>
                          <a:rPr lang="en" altLang="zh-CN" i="1" dirty="0">
                            <a:latin typeface="Cambria Math" panose="02040503050406030204" pitchFamily="18" charset="0"/>
                          </a:rPr>
                          <m:t>𝑊</m:t>
                        </m:r>
                      </m:e>
                      <m:sub>
                        <m:r>
                          <a:rPr lang="en-US" altLang="zh-CN" b="0" i="1" dirty="0" smtClean="0">
                            <a:latin typeface="Cambria Math" panose="02040503050406030204" pitchFamily="18" charset="0"/>
                          </a:rPr>
                          <m:t>𝑘</m:t>
                        </m:r>
                      </m:sub>
                    </m:sSub>
                  </m:oMath>
                </a14:m>
                <a:r>
                  <a:rPr lang="en" altLang="zh-CN" dirty="0"/>
                  <a:t>,</a:t>
                </a:r>
                <a:r>
                  <a:rPr lang="zh-CN" altLang="en-US" dirty="0"/>
                  <a:t> </a:t>
                </a:r>
                <a14:m>
                  <m:oMath xmlns:m="http://schemas.openxmlformats.org/officeDocument/2006/math">
                    <m:sSub>
                      <m:sSubPr>
                        <m:ctrlPr>
                          <a:rPr lang="en" altLang="zh-CN" i="1" dirty="0">
                            <a:latin typeface="Cambria Math" panose="02040503050406030204" pitchFamily="18" charset="0"/>
                          </a:rPr>
                        </m:ctrlPr>
                      </m:sSubPr>
                      <m:e>
                        <m:r>
                          <a:rPr lang="en" altLang="zh-CN" i="1" dirty="0">
                            <a:latin typeface="Cambria Math" panose="02040503050406030204" pitchFamily="18" charset="0"/>
                          </a:rPr>
                          <m:t>𝑊</m:t>
                        </m:r>
                      </m:e>
                      <m:sub>
                        <m:r>
                          <a:rPr lang="en-US" altLang="zh-CN" b="0" i="1" dirty="0" smtClean="0">
                            <a:latin typeface="Cambria Math" panose="02040503050406030204" pitchFamily="18" charset="0"/>
                          </a:rPr>
                          <m:t>𝑣</m:t>
                        </m:r>
                      </m:sub>
                    </m:sSub>
                  </m:oMath>
                </a14:m>
                <a:r>
                  <a:rPr lang="zh-CN" altLang="en-US" dirty="0"/>
                  <a:t> 这俩参数矩阵的结果缓存下来，训练的时候不需要保存</a:t>
                </a:r>
                <a:endParaRPr lang="en-US" altLang="zh-CN" dirty="0"/>
              </a:p>
              <a:p>
                <a:r>
                  <a:rPr lang="zh-CN" altLang="en-US" dirty="0"/>
                  <a:t>推理解码生成时采用自回归 </a:t>
                </a:r>
                <a:r>
                  <a:rPr lang="en" altLang="zh-CN" dirty="0"/>
                  <a:t>auto-regressive</a:t>
                </a:r>
                <a:r>
                  <a:rPr lang="zh-CN" altLang="en-US" dirty="0"/>
                  <a:t> 方式，即每次生成一个 </a:t>
                </a:r>
                <a:r>
                  <a:rPr lang="en" altLang="zh-CN" dirty="0"/>
                  <a:t>token</a:t>
                </a:r>
                <a:r>
                  <a:rPr lang="zh-CN" altLang="en" dirty="0"/>
                  <a:t>，</a:t>
                </a:r>
                <a:r>
                  <a:rPr lang="zh-CN" altLang="en-US" dirty="0"/>
                  <a:t>都要依赖之前 </a:t>
                </a:r>
                <a:r>
                  <a:rPr lang="en" altLang="zh-CN" dirty="0"/>
                  <a:t>token</a:t>
                </a:r>
                <a:r>
                  <a:rPr lang="zh-CN" altLang="en-US" dirty="0"/>
                  <a:t> 的结果</a:t>
                </a:r>
                <a:endParaRPr lang="en-US" altLang="zh-CN" dirty="0"/>
              </a:p>
              <a:p>
                <a:r>
                  <a:rPr lang="zh-CN" altLang="en-US" dirty="0"/>
                  <a:t>如果每生成一个 </a:t>
                </a:r>
                <a:r>
                  <a:rPr lang="en" altLang="zh-CN" dirty="0"/>
                  <a:t>token</a:t>
                </a:r>
                <a:r>
                  <a:rPr lang="zh-CN" altLang="en-US" dirty="0"/>
                  <a:t> 时候乘以 </a:t>
                </a:r>
                <a14:m>
                  <m:oMath xmlns:m="http://schemas.openxmlformats.org/officeDocument/2006/math">
                    <m:sSub>
                      <m:sSubPr>
                        <m:ctrlPr>
                          <a:rPr lang="en" altLang="zh-CN" i="1" dirty="0" smtClean="0">
                            <a:latin typeface="Cambria Math" panose="02040503050406030204" pitchFamily="18" charset="0"/>
                          </a:rPr>
                        </m:ctrlPr>
                      </m:sSubPr>
                      <m:e>
                        <m:r>
                          <a:rPr lang="en" altLang="zh-CN" i="1" dirty="0">
                            <a:latin typeface="Cambria Math" panose="02040503050406030204" pitchFamily="18" charset="0"/>
                          </a:rPr>
                          <m:t>𝑊</m:t>
                        </m:r>
                      </m:e>
                      <m:sub>
                        <m:r>
                          <a:rPr lang="en-US" altLang="zh-CN" b="0" i="1" dirty="0" smtClean="0">
                            <a:latin typeface="Cambria Math" panose="02040503050406030204" pitchFamily="18" charset="0"/>
                          </a:rPr>
                          <m:t>𝑘</m:t>
                        </m:r>
                      </m:sub>
                    </m:sSub>
                  </m:oMath>
                </a14:m>
                <a:r>
                  <a:rPr lang="en" altLang="zh-CN" dirty="0"/>
                  <a:t>,</a:t>
                </a:r>
                <a:r>
                  <a:rPr lang="zh-CN" altLang="en-US" dirty="0"/>
                  <a:t> </a:t>
                </a:r>
                <a14:m>
                  <m:oMath xmlns:m="http://schemas.openxmlformats.org/officeDocument/2006/math">
                    <m:sSub>
                      <m:sSubPr>
                        <m:ctrlPr>
                          <a:rPr lang="en" altLang="zh-CN" i="1" dirty="0">
                            <a:latin typeface="Cambria Math" panose="02040503050406030204" pitchFamily="18" charset="0"/>
                          </a:rPr>
                        </m:ctrlPr>
                      </m:sSubPr>
                      <m:e>
                        <m:r>
                          <a:rPr lang="en" altLang="zh-CN" i="1" dirty="0">
                            <a:latin typeface="Cambria Math" panose="02040503050406030204" pitchFamily="18" charset="0"/>
                          </a:rPr>
                          <m:t>𝑊</m:t>
                        </m:r>
                      </m:e>
                      <m:sub>
                        <m:r>
                          <a:rPr lang="en-US" altLang="zh-CN" b="0" i="1" dirty="0" smtClean="0">
                            <a:latin typeface="Cambria Math" panose="02040503050406030204" pitchFamily="18" charset="0"/>
                          </a:rPr>
                          <m:t>𝑣</m:t>
                        </m:r>
                      </m:sub>
                    </m:sSub>
                  </m:oMath>
                </a14:m>
                <a:r>
                  <a:rPr lang="zh-CN" altLang="en-US" dirty="0"/>
                  <a:t> 这俩参数矩阵要对所有 </a:t>
                </a:r>
                <a:r>
                  <a:rPr lang="en" altLang="zh-CN" dirty="0"/>
                  <a:t>token</a:t>
                </a:r>
                <a:r>
                  <a:rPr lang="zh-CN" altLang="en-US" dirty="0"/>
                  <a:t> 都算一遍，代价非常大，所以缓存起来就叫 </a:t>
                </a:r>
                <a:r>
                  <a:rPr lang="en-US" altLang="zh-CN" dirty="0"/>
                  <a:t>KV</a:t>
                </a:r>
                <a:r>
                  <a:rPr lang="zh-CN" altLang="en-US" dirty="0"/>
                  <a:t> </a:t>
                </a:r>
                <a:r>
                  <a:rPr lang="en-US" altLang="zh-CN" dirty="0"/>
                  <a:t>Cache</a:t>
                </a:r>
                <a:endParaRPr lang="zh-CN" altLang="en" dirty="0"/>
              </a:p>
            </p:txBody>
          </p:sp>
        </mc:Choice>
        <mc:Fallback xmlns="">
          <p:sp>
            <p:nvSpPr>
              <p:cNvPr id="5" name="内容占位符 4">
                <a:extLst>
                  <a:ext uri="{FF2B5EF4-FFF2-40B4-BE49-F238E27FC236}">
                    <a16:creationId xmlns:a16="http://schemas.microsoft.com/office/drawing/2014/main" id="{2BB677BD-8B83-0856-B7F2-3634F41E056D}"/>
                  </a:ext>
                </a:extLst>
              </p:cNvPr>
              <p:cNvSpPr>
                <a:spLocks noGrp="1" noRot="1" noChangeAspect="1" noMove="1" noResize="1" noEditPoints="1" noAdjustHandles="1" noChangeArrowheads="1" noChangeShapeType="1" noTextEdit="1"/>
              </p:cNvSpPr>
              <p:nvPr>
                <p:ph sz="half" idx="1"/>
              </p:nvPr>
            </p:nvSpPr>
            <p:spPr>
              <a:blipFill>
                <a:blip r:embed="rId2"/>
                <a:stretch>
                  <a:fillRect l="-347" r="-28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710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7CCDBB3-7BB7-1E4A-F57E-C0E7CF192B09}"/>
              </a:ext>
            </a:extLst>
          </p:cNvPr>
          <p:cNvSpPr>
            <a:spLocks noGrp="1"/>
          </p:cNvSpPr>
          <p:nvPr>
            <p:ph type="title"/>
          </p:nvPr>
        </p:nvSpPr>
        <p:spPr/>
        <p:txBody>
          <a:bodyPr/>
          <a:lstStyle/>
          <a:p>
            <a:r>
              <a:rPr lang="en-US" altLang="zh-CN" dirty="0"/>
              <a:t>Example</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357C123E-90A9-679D-B522-9773AD020BE0}"/>
                  </a:ext>
                </a:extLst>
              </p:cNvPr>
              <p:cNvSpPr>
                <a:spLocks noGrp="1"/>
              </p:cNvSpPr>
              <p:nvPr>
                <p:ph sz="half" idx="1"/>
              </p:nvPr>
            </p:nvSpPr>
            <p:spPr/>
            <p:txBody>
              <a:bodyPr/>
              <a:lstStyle/>
              <a:p>
                <a:r>
                  <a:rPr lang="zh-CN" altLang="en-US" dirty="0"/>
                  <a:t>假如 </a:t>
                </a:r>
                <a:r>
                  <a:rPr lang="en" altLang="zh-CN" dirty="0"/>
                  <a:t>prompt=</a:t>
                </a:r>
                <a:r>
                  <a:rPr lang="zh-CN" altLang="en-US" dirty="0"/>
                  <a:t> </a:t>
                </a:r>
                <a:r>
                  <a:rPr lang="en" altLang="zh-CN" dirty="0"/>
                  <a:t>The largest city of China is</a:t>
                </a:r>
                <a:r>
                  <a:rPr lang="zh-CN" altLang="en" dirty="0"/>
                  <a:t>，</a:t>
                </a:r>
                <a:r>
                  <a:rPr lang="zh-CN" altLang="en-US" dirty="0"/>
                  <a:t>输入是 </a:t>
                </a:r>
                <a:r>
                  <a:rPr lang="en-US" altLang="zh-CN" dirty="0"/>
                  <a:t>6</a:t>
                </a:r>
                <a:r>
                  <a:rPr lang="zh-CN" altLang="en-US" dirty="0"/>
                  <a:t> 个 </a:t>
                </a:r>
                <a:r>
                  <a:rPr lang="en" altLang="zh-CN" dirty="0"/>
                  <a:t>tokens</a:t>
                </a:r>
                <a:r>
                  <a:rPr lang="zh-CN" altLang="en" dirty="0"/>
                  <a:t>，</a:t>
                </a:r>
                <a:r>
                  <a:rPr lang="zh-CN" altLang="en-US" dirty="0"/>
                  <a:t>返回是 </a:t>
                </a:r>
                <a:r>
                  <a:rPr lang="en" altLang="zh-CN" dirty="0"/>
                  <a:t>Shang Hai</a:t>
                </a:r>
                <a:r>
                  <a:rPr lang="zh-CN" altLang="en-US" dirty="0"/>
                  <a:t> 这两个 </a:t>
                </a:r>
                <a:r>
                  <a:rPr lang="en" altLang="zh-CN" dirty="0"/>
                  <a:t>tokens</a:t>
                </a:r>
                <a:r>
                  <a:rPr lang="zh-CN" altLang="en" dirty="0"/>
                  <a:t>。</a:t>
                </a:r>
                <a:r>
                  <a:rPr lang="zh-CN" altLang="en-US" dirty="0"/>
                  <a:t>整个生成过程如下：</a:t>
                </a:r>
              </a:p>
              <a:p>
                <a:pPr marL="582006" lvl="1" indent="-342900">
                  <a:buFont typeface="+mj-lt"/>
                  <a:buAutoNum type="arabicPeriod"/>
                </a:pPr>
                <a:r>
                  <a:rPr lang="zh-CN" altLang="en-US" dirty="0"/>
                  <a:t>当生成 </a:t>
                </a:r>
                <a:r>
                  <a:rPr lang="en" altLang="zh-CN" dirty="0"/>
                  <a:t>Shang</a:t>
                </a:r>
                <a:r>
                  <a:rPr lang="zh-CN" altLang="en-US" dirty="0"/>
                  <a:t> 之前，</a:t>
                </a:r>
                <a:r>
                  <a:rPr lang="en-US" altLang="zh-CN" dirty="0"/>
                  <a:t>KV</a:t>
                </a:r>
                <a:r>
                  <a:rPr lang="zh-CN" altLang="en-US" dirty="0"/>
                  <a:t> </a:t>
                </a:r>
                <a:r>
                  <a:rPr lang="en-US" altLang="zh-CN" dirty="0"/>
                  <a:t>Cache</a:t>
                </a:r>
                <a:r>
                  <a:rPr lang="zh-CN" altLang="en-US" dirty="0"/>
                  <a:t> 把输入</a:t>
                </a:r>
                <a:r>
                  <a:rPr lang="en-US" altLang="zh-CN" dirty="0"/>
                  <a:t>6</a:t>
                </a:r>
                <a:r>
                  <a:rPr lang="zh-CN" altLang="en-US" dirty="0"/>
                  <a:t>个 </a:t>
                </a:r>
                <a:r>
                  <a:rPr lang="en" altLang="zh-CN" dirty="0"/>
                  <a:t>tokens</a:t>
                </a:r>
                <a:r>
                  <a:rPr lang="zh-CN" altLang="en-US" dirty="0"/>
                  <a:t> 都乘以 </a:t>
                </a:r>
                <a14:m>
                  <m:oMath xmlns:m="http://schemas.openxmlformats.org/officeDocument/2006/math">
                    <m:sSub>
                      <m:sSubPr>
                        <m:ctrlPr>
                          <a:rPr lang="en" altLang="zh-CN" i="1" dirty="0" smtClean="0">
                            <a:latin typeface="Cambria Math" panose="02040503050406030204" pitchFamily="18" charset="0"/>
                          </a:rPr>
                        </m:ctrlPr>
                      </m:sSubPr>
                      <m:e>
                        <m:r>
                          <a:rPr lang="en" altLang="zh-CN" i="1" dirty="0">
                            <a:latin typeface="Cambria Math" panose="02040503050406030204" pitchFamily="18" charset="0"/>
                          </a:rPr>
                          <m:t>𝑊</m:t>
                        </m:r>
                      </m:e>
                      <m:sub>
                        <m:r>
                          <a:rPr lang="en-US" altLang="zh-CN" b="0" i="1" dirty="0" smtClean="0">
                            <a:latin typeface="Cambria Math" panose="02040503050406030204" pitchFamily="18" charset="0"/>
                          </a:rPr>
                          <m:t>𝑘</m:t>
                        </m:r>
                      </m:sub>
                    </m:sSub>
                  </m:oMath>
                </a14:m>
                <a:r>
                  <a:rPr lang="en" altLang="zh-CN" dirty="0"/>
                  <a:t>,</a:t>
                </a:r>
                <a:r>
                  <a:rPr lang="zh-CN" altLang="en-US" dirty="0"/>
                  <a:t> </a:t>
                </a:r>
                <a14:m>
                  <m:oMath xmlns:m="http://schemas.openxmlformats.org/officeDocument/2006/math">
                    <m:sSub>
                      <m:sSubPr>
                        <m:ctrlPr>
                          <a:rPr lang="en" altLang="zh-CN" i="1" dirty="0">
                            <a:latin typeface="Cambria Math" panose="02040503050406030204" pitchFamily="18" charset="0"/>
                          </a:rPr>
                        </m:ctrlPr>
                      </m:sSubPr>
                      <m:e>
                        <m:r>
                          <a:rPr lang="en" altLang="zh-CN" i="1" dirty="0">
                            <a:latin typeface="Cambria Math" panose="02040503050406030204" pitchFamily="18" charset="0"/>
                          </a:rPr>
                          <m:t>𝑊</m:t>
                        </m:r>
                      </m:e>
                      <m:sub>
                        <m:r>
                          <a:rPr lang="en-US" altLang="zh-CN" b="0" i="1" dirty="0" smtClean="0">
                            <a:latin typeface="Cambria Math" panose="02040503050406030204" pitchFamily="18" charset="0"/>
                          </a:rPr>
                          <m:t>𝑣</m:t>
                        </m:r>
                      </m:sub>
                    </m:sSub>
                  </m:oMath>
                </a14:m>
                <a:r>
                  <a:rPr lang="zh-CN" altLang="en-US" dirty="0"/>
                  <a:t> 这两参数矩阵，也就是缓存了</a:t>
                </a:r>
                <a:r>
                  <a:rPr lang="en-US" altLang="zh-CN" dirty="0"/>
                  <a:t>6</a:t>
                </a:r>
                <a:r>
                  <a:rPr lang="zh-CN" altLang="en-US" dirty="0"/>
                  <a:t>个 </a:t>
                </a:r>
                <a:r>
                  <a:rPr lang="en-US" altLang="zh-CN" dirty="0"/>
                  <a:t>K</a:t>
                </a:r>
                <a:r>
                  <a:rPr lang="zh-CN" altLang="en-US" dirty="0"/>
                  <a:t> </a:t>
                </a:r>
                <a:r>
                  <a:rPr lang="en-US" altLang="zh-CN" dirty="0"/>
                  <a:t>&amp;</a:t>
                </a:r>
                <a:r>
                  <a:rPr lang="zh-CN" altLang="en-US" dirty="0"/>
                  <a:t> </a:t>
                </a:r>
                <a:r>
                  <a:rPr lang="en-US" altLang="zh-CN" dirty="0"/>
                  <a:t>V</a:t>
                </a:r>
                <a:r>
                  <a:rPr lang="zh-CN" altLang="en" dirty="0"/>
                  <a:t>。</a:t>
                </a:r>
                <a:r>
                  <a:rPr lang="zh-CN" altLang="en-US" dirty="0"/>
                  <a:t>这时候过 </a:t>
                </a:r>
                <a:r>
                  <a:rPr lang="en" altLang="zh-CN" dirty="0"/>
                  <a:t>self-attention</a:t>
                </a:r>
                <a:r>
                  <a:rPr lang="zh-CN" altLang="en-US" dirty="0"/>
                  <a:t> </a:t>
                </a:r>
                <a:r>
                  <a:rPr lang="en" altLang="zh-CN" dirty="0"/>
                  <a:t>+</a:t>
                </a:r>
                <a:r>
                  <a:rPr lang="zh-CN" altLang="en-US" dirty="0"/>
                  <a:t> 采样方案（</a:t>
                </a:r>
                <a:r>
                  <a:rPr lang="en" altLang="zh-CN" dirty="0"/>
                  <a:t>greedy</a:t>
                </a:r>
                <a:r>
                  <a:rPr lang="zh-CN" altLang="en" dirty="0"/>
                  <a:t>、</a:t>
                </a:r>
                <a:r>
                  <a:rPr lang="en" altLang="zh-CN" dirty="0"/>
                  <a:t>beam</a:t>
                </a:r>
                <a:r>
                  <a:rPr lang="zh-CN" altLang="en" dirty="0"/>
                  <a:t>、</a:t>
                </a:r>
                <a:r>
                  <a:rPr lang="en" altLang="zh-CN" dirty="0"/>
                  <a:t>top</a:t>
                </a:r>
                <a:r>
                  <a:rPr lang="en-US" altLang="zh-CN" dirty="0"/>
                  <a:t>-</a:t>
                </a:r>
                <a:r>
                  <a:rPr lang="en" altLang="zh-CN" dirty="0"/>
                  <a:t>k</a:t>
                </a:r>
                <a:r>
                  <a:rPr lang="zh-CN" altLang="en" dirty="0"/>
                  <a:t>、</a:t>
                </a:r>
                <a:r>
                  <a:rPr lang="en" altLang="zh-CN" dirty="0"/>
                  <a:t>top</a:t>
                </a:r>
                <a:r>
                  <a:rPr lang="en-US" altLang="zh-CN" dirty="0"/>
                  <a:t>-</a:t>
                </a:r>
                <a:r>
                  <a:rPr lang="en" altLang="zh-CN" dirty="0"/>
                  <a:t>p</a:t>
                </a:r>
                <a:r>
                  <a:rPr lang="zh-CN" altLang="en-US" dirty="0"/>
                  <a:t> 等），得到 </a:t>
                </a:r>
                <a:r>
                  <a:rPr lang="en" altLang="zh-CN" dirty="0"/>
                  <a:t>Shang</a:t>
                </a:r>
                <a:r>
                  <a:rPr lang="zh-CN" altLang="en-US" dirty="0"/>
                  <a:t> 这个</a:t>
                </a:r>
                <a:r>
                  <a:rPr lang="en" altLang="zh-CN" dirty="0"/>
                  <a:t>token</a:t>
                </a:r>
              </a:p>
              <a:p>
                <a:pPr marL="582006" lvl="1" indent="-342900">
                  <a:buFont typeface="+mj-lt"/>
                  <a:buAutoNum type="arabicPeriod"/>
                </a:pPr>
                <a:r>
                  <a:rPr lang="zh-CN" altLang="en-US" dirty="0"/>
                  <a:t>当生成 </a:t>
                </a:r>
                <a:r>
                  <a:rPr lang="en" altLang="zh-CN" dirty="0"/>
                  <a:t>Shang</a:t>
                </a:r>
                <a:r>
                  <a:rPr lang="zh-CN" altLang="en-US" dirty="0"/>
                  <a:t> 之后，再次过 </a:t>
                </a:r>
                <a:r>
                  <a:rPr lang="en" altLang="zh-CN" dirty="0"/>
                  <a:t>transformer</a:t>
                </a:r>
                <a:r>
                  <a:rPr lang="zh-CN" altLang="en-US" dirty="0"/>
                  <a:t> 的 </a:t>
                </a:r>
                <a:r>
                  <a:rPr lang="en" altLang="zh-CN" dirty="0"/>
                  <a:t>token</a:t>
                </a:r>
                <a:r>
                  <a:rPr lang="zh-CN" altLang="en-US" dirty="0"/>
                  <a:t> 只有 </a:t>
                </a:r>
                <a:r>
                  <a:rPr lang="en" altLang="zh-CN" dirty="0"/>
                  <a:t>Shang</a:t>
                </a:r>
                <a:r>
                  <a:rPr lang="zh-CN" altLang="en-US" dirty="0"/>
                  <a:t> 这一个 </a:t>
                </a:r>
                <a:r>
                  <a:rPr lang="en" altLang="zh-CN" dirty="0"/>
                  <a:t>token</a:t>
                </a:r>
                <a:r>
                  <a:rPr lang="zh-CN" altLang="en" dirty="0"/>
                  <a:t>，</a:t>
                </a:r>
                <a:r>
                  <a:rPr lang="zh-CN" altLang="en-US" dirty="0"/>
                  <a:t>而不是整个 </a:t>
                </a:r>
                <a:r>
                  <a:rPr lang="en" altLang="zh-CN" dirty="0"/>
                  <a:t>The largest city of China is Shang</a:t>
                </a:r>
                <a:r>
                  <a:rPr lang="zh-CN" altLang="en-US" dirty="0"/>
                  <a:t> 句子，这时再把 </a:t>
                </a:r>
                <a:r>
                  <a:rPr lang="en" altLang="zh-CN" dirty="0"/>
                  <a:t>Shang</a:t>
                </a:r>
                <a:r>
                  <a:rPr lang="zh-CN" altLang="en-US" dirty="0"/>
                  <a:t> 这一个</a:t>
                </a:r>
                <a:r>
                  <a:rPr lang="en" altLang="zh-CN" dirty="0"/>
                  <a:t>token</a:t>
                </a:r>
                <a:r>
                  <a:rPr lang="zh-CN" altLang="en-US" dirty="0"/>
                  <a:t>对应的 </a:t>
                </a:r>
                <a:r>
                  <a:rPr lang="en-US" altLang="zh-CN" dirty="0"/>
                  <a:t>KV</a:t>
                </a:r>
                <a:r>
                  <a:rPr lang="zh-CN" altLang="en-US" dirty="0"/>
                  <a:t> </a:t>
                </a:r>
                <a:r>
                  <a:rPr lang="en-US" altLang="zh-CN" dirty="0"/>
                  <a:t>Cache</a:t>
                </a:r>
                <a:r>
                  <a:rPr lang="zh-CN" altLang="en-US" dirty="0"/>
                  <a:t> 和之前 </a:t>
                </a:r>
                <a:r>
                  <a:rPr lang="en-US" altLang="zh-CN" dirty="0"/>
                  <a:t>6</a:t>
                </a:r>
                <a:r>
                  <a:rPr lang="zh-CN" altLang="en-US" dirty="0"/>
                  <a:t> 个  </a:t>
                </a:r>
                <a:r>
                  <a:rPr lang="en" altLang="zh-CN" dirty="0"/>
                  <a:t>tokens</a:t>
                </a:r>
                <a:r>
                  <a:rPr lang="zh-CN" altLang="en-US" dirty="0"/>
                  <a:t> 对应的 </a:t>
                </a:r>
                <a:r>
                  <a:rPr lang="en-US" altLang="zh-CN" dirty="0"/>
                  <a:t>KV</a:t>
                </a:r>
                <a:r>
                  <a:rPr lang="zh-CN" altLang="en-US" dirty="0"/>
                  <a:t> </a:t>
                </a:r>
                <a:r>
                  <a:rPr lang="en-US" altLang="zh-CN" dirty="0"/>
                  <a:t>Cache</a:t>
                </a:r>
                <a:r>
                  <a:rPr lang="zh-CN" altLang="en-US" dirty="0"/>
                  <a:t> 拼起来，成为了</a:t>
                </a:r>
                <a:r>
                  <a:rPr lang="en-US" altLang="zh-CN" dirty="0"/>
                  <a:t>7</a:t>
                </a:r>
                <a:r>
                  <a:rPr lang="zh-CN" altLang="en-US" dirty="0"/>
                  <a:t>个 </a:t>
                </a:r>
                <a:r>
                  <a:rPr lang="en-US" altLang="zh-CN" dirty="0"/>
                  <a:t>KV</a:t>
                </a:r>
                <a:r>
                  <a:rPr lang="zh-CN" altLang="en-US" dirty="0"/>
                  <a:t> </a:t>
                </a:r>
                <a:r>
                  <a:rPr lang="en-US" altLang="zh-CN" dirty="0"/>
                  <a:t>Cache</a:t>
                </a:r>
                <a:r>
                  <a:rPr lang="zh-CN" altLang="en" dirty="0"/>
                  <a:t>。</a:t>
                </a:r>
                <a:r>
                  <a:rPr lang="en" altLang="zh-CN" dirty="0"/>
                  <a:t> Shang</a:t>
                </a:r>
                <a:r>
                  <a:rPr lang="zh-CN" altLang="en-US" dirty="0"/>
                  <a:t> 这一个 </a:t>
                </a:r>
                <a:r>
                  <a:rPr lang="en" altLang="zh-CN" dirty="0"/>
                  <a:t>token</a:t>
                </a:r>
                <a:r>
                  <a:rPr lang="zh-CN" altLang="en-US" dirty="0"/>
                  <a:t> 和前面 </a:t>
                </a:r>
                <a:r>
                  <a:rPr lang="en-US" altLang="zh-CN" dirty="0"/>
                  <a:t>6</a:t>
                </a:r>
                <a:r>
                  <a:rPr lang="zh-CN" altLang="en-US" dirty="0"/>
                  <a:t> 个 </a:t>
                </a:r>
                <a:r>
                  <a:rPr lang="en" altLang="zh-CN" dirty="0"/>
                  <a:t>tokens</a:t>
                </a:r>
                <a:r>
                  <a:rPr lang="zh-CN" altLang="en-US" dirty="0"/>
                  <a:t> 就可以最终生成</a:t>
                </a:r>
                <a:r>
                  <a:rPr lang="en-US" altLang="zh-CN" dirty="0"/>
                  <a:t>“</a:t>
                </a:r>
                <a:r>
                  <a:rPr lang="en" altLang="zh-CN" dirty="0"/>
                  <a:t>Hai”</a:t>
                </a:r>
                <a:r>
                  <a:rPr lang="zh-CN" altLang="en-US" dirty="0"/>
                  <a:t>这个 </a:t>
                </a:r>
                <a:r>
                  <a:rPr lang="en" altLang="zh-CN" dirty="0"/>
                  <a:t>token</a:t>
                </a:r>
              </a:p>
            </p:txBody>
          </p:sp>
        </mc:Choice>
        <mc:Fallback xmlns="">
          <p:sp>
            <p:nvSpPr>
              <p:cNvPr id="5" name="内容占位符 4">
                <a:extLst>
                  <a:ext uri="{FF2B5EF4-FFF2-40B4-BE49-F238E27FC236}">
                    <a16:creationId xmlns:a16="http://schemas.microsoft.com/office/drawing/2014/main" id="{357C123E-90A9-679D-B522-9773AD020BE0}"/>
                  </a:ext>
                </a:extLst>
              </p:cNvPr>
              <p:cNvSpPr>
                <a:spLocks noGrp="1" noRot="1" noChangeAspect="1" noMove="1" noResize="1" noEditPoints="1" noAdjustHandles="1" noChangeArrowheads="1" noChangeShapeType="1" noTextEdit="1"/>
              </p:cNvSpPr>
              <p:nvPr>
                <p:ph sz="half" idx="1"/>
              </p:nvPr>
            </p:nvSpPr>
            <p:spPr>
              <a:blipFill>
                <a:blip r:embed="rId2"/>
                <a:stretch>
                  <a:fillRect l="-347" r="-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82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AAA16D-8524-FF3F-FD5F-D6A78D4B5074}"/>
              </a:ext>
            </a:extLst>
          </p:cNvPr>
          <p:cNvSpPr>
            <a:spLocks noGrp="1"/>
          </p:cNvSpPr>
          <p:nvPr>
            <p:ph type="title"/>
          </p:nvPr>
        </p:nvSpPr>
        <p:spPr/>
        <p:txBody>
          <a:bodyPr/>
          <a:lstStyle/>
          <a:p>
            <a:r>
              <a:rPr lang="zh-CN" altLang="en-US" dirty="0"/>
              <a:t>思考</a:t>
            </a:r>
          </a:p>
        </p:txBody>
      </p:sp>
      <p:sp>
        <p:nvSpPr>
          <p:cNvPr id="5" name="内容占位符 4">
            <a:extLst>
              <a:ext uri="{FF2B5EF4-FFF2-40B4-BE49-F238E27FC236}">
                <a16:creationId xmlns:a16="http://schemas.microsoft.com/office/drawing/2014/main" id="{239BB4C6-0C49-3CD2-61AE-33883355F4BD}"/>
              </a:ext>
            </a:extLst>
          </p:cNvPr>
          <p:cNvSpPr>
            <a:spLocks noGrp="1"/>
          </p:cNvSpPr>
          <p:nvPr>
            <p:ph sz="half" idx="1"/>
          </p:nvPr>
        </p:nvSpPr>
        <p:spPr/>
        <p:txBody>
          <a:bodyPr/>
          <a:lstStyle/>
          <a:p>
            <a:pPr algn="l"/>
            <a:r>
              <a:rPr lang="zh-CN" altLang="en-US" dirty="0"/>
              <a:t>为什么有 </a:t>
            </a:r>
            <a:r>
              <a:rPr lang="en" altLang="zh-CN" dirty="0"/>
              <a:t>KV</a:t>
            </a:r>
            <a:r>
              <a:rPr lang="zh-CN" altLang="en-US" dirty="0"/>
              <a:t> </a:t>
            </a:r>
            <a:r>
              <a:rPr lang="en-US" altLang="zh-CN" dirty="0"/>
              <a:t>C</a:t>
            </a:r>
            <a:r>
              <a:rPr lang="en" altLang="zh-CN" dirty="0"/>
              <a:t>ache</a:t>
            </a:r>
            <a:r>
              <a:rPr lang="zh-CN" altLang="en" dirty="0"/>
              <a:t>，</a:t>
            </a:r>
            <a:r>
              <a:rPr lang="zh-CN" altLang="en-US" dirty="0"/>
              <a:t>没有</a:t>
            </a:r>
            <a:r>
              <a:rPr lang="en" altLang="zh-CN" dirty="0"/>
              <a:t>Q Cache</a:t>
            </a:r>
            <a:r>
              <a:rPr lang="zh-CN" altLang="en" dirty="0"/>
              <a:t>？</a:t>
            </a:r>
          </a:p>
        </p:txBody>
      </p:sp>
    </p:spTree>
    <p:extLst>
      <p:ext uri="{BB962C8B-B14F-4D97-AF65-F5344CB8AC3E}">
        <p14:creationId xmlns:p14="http://schemas.microsoft.com/office/powerpoint/2010/main" val="623939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B5C04DB-DE9C-1A05-EDBB-6B50195085BB}"/>
              </a:ext>
            </a:extLst>
          </p:cNvPr>
          <p:cNvSpPr>
            <a:spLocks noGrp="1"/>
          </p:cNvSpPr>
          <p:nvPr>
            <p:ph type="title"/>
          </p:nvPr>
        </p:nvSpPr>
        <p:spPr/>
        <p:txBody>
          <a:bodyPr/>
          <a:lstStyle/>
          <a:p>
            <a:r>
              <a:rPr lang="en" altLang="zh-CN" dirty="0"/>
              <a:t>Multi-Head Attention</a:t>
            </a:r>
            <a:endParaRPr lang="zh-CN" altLang="en-US" dirty="0"/>
          </a:p>
        </p:txBody>
      </p:sp>
      <p:sp>
        <p:nvSpPr>
          <p:cNvPr id="5" name="内容占位符 4">
            <a:extLst>
              <a:ext uri="{FF2B5EF4-FFF2-40B4-BE49-F238E27FC236}">
                <a16:creationId xmlns:a16="http://schemas.microsoft.com/office/drawing/2014/main" id="{EB1769C4-30B5-F1C1-25F7-4E5291C8FC18}"/>
              </a:ext>
            </a:extLst>
          </p:cNvPr>
          <p:cNvSpPr>
            <a:spLocks noGrp="1"/>
          </p:cNvSpPr>
          <p:nvPr>
            <p:ph sz="half" idx="1"/>
          </p:nvPr>
        </p:nvSpPr>
        <p:spPr>
          <a:xfrm>
            <a:off x="623635" y="1261241"/>
            <a:ext cx="10963473" cy="5093839"/>
          </a:xfrm>
        </p:spPr>
        <p:txBody>
          <a:bodyPr/>
          <a:lstStyle/>
          <a:p>
            <a:pPr algn="l" rtl="0">
              <a:spcBef>
                <a:spcPts val="0"/>
              </a:spcBef>
              <a:spcAft>
                <a:spcPts val="0"/>
              </a:spcAft>
            </a:pPr>
            <a:r>
              <a:rPr lang="zh-CN" altLang="en-US" dirty="0"/>
              <a:t>在 </a:t>
            </a:r>
            <a:r>
              <a:rPr lang="en" altLang="zh-CN" dirty="0"/>
              <a:t>LLM </a:t>
            </a:r>
            <a:r>
              <a:rPr lang="zh-CN" altLang="en-US" dirty="0"/>
              <a:t>推理中最关键的就是下图中的 </a:t>
            </a:r>
            <a:r>
              <a:rPr lang="en" altLang="zh-CN" dirty="0"/>
              <a:t>Multi-Head Attention</a:t>
            </a:r>
            <a:r>
              <a:rPr lang="zh-CN" altLang="en" dirty="0"/>
              <a:t>，</a:t>
            </a:r>
            <a:r>
              <a:rPr lang="zh-CN" altLang="en-US" dirty="0"/>
              <a:t>其主要的计算集中在左图中灰色的 </a:t>
            </a:r>
            <a:r>
              <a:rPr lang="en" altLang="zh-CN" dirty="0"/>
              <a:t>Linear</a:t>
            </a:r>
            <a:r>
              <a:rPr lang="zh-CN" altLang="en" dirty="0"/>
              <a:t>（</a:t>
            </a:r>
            <a:r>
              <a:rPr lang="zh-CN" altLang="en-US" dirty="0"/>
              <a:t>矩阵乘）和 </a:t>
            </a:r>
            <a:r>
              <a:rPr lang="en" altLang="zh-CN" dirty="0"/>
              <a:t>Scaled Dot-Product Attention </a:t>
            </a:r>
            <a:r>
              <a:rPr lang="zh-CN" altLang="en-US" dirty="0"/>
              <a:t>中的 </a:t>
            </a:r>
            <a:r>
              <a:rPr lang="en" altLang="zh-CN" dirty="0" err="1"/>
              <a:t>MatMul</a:t>
            </a:r>
            <a:r>
              <a:rPr lang="en" altLang="zh-CN" dirty="0"/>
              <a:t> </a:t>
            </a:r>
            <a:r>
              <a:rPr lang="zh-CN" altLang="en-US" dirty="0"/>
              <a:t>矩阵乘法：</a:t>
            </a:r>
          </a:p>
        </p:txBody>
      </p:sp>
      <p:pic>
        <p:nvPicPr>
          <p:cNvPr id="10244" name="Picture 4" descr="What is Multi-head Attention and how does it improve model performance over  single Attention head? - AIML.com">
            <a:extLst>
              <a:ext uri="{FF2B5EF4-FFF2-40B4-BE49-F238E27FC236}">
                <a16:creationId xmlns:a16="http://schemas.microsoft.com/office/drawing/2014/main" id="{4B1FD074-EBFF-B8CC-7AD6-3AAC7541D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559" y="2398723"/>
            <a:ext cx="7635273" cy="408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901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C0D662-6067-ADE3-EF64-BA7C17D43766}"/>
              </a:ext>
            </a:extLst>
          </p:cNvPr>
          <p:cNvSpPr>
            <a:spLocks noGrp="1"/>
          </p:cNvSpPr>
          <p:nvPr>
            <p:ph type="title"/>
          </p:nvPr>
        </p:nvSpPr>
        <p:spPr/>
        <p:txBody>
          <a:bodyPr/>
          <a:lstStyle/>
          <a:p>
            <a:r>
              <a:rPr lang="en" altLang="zh-CN" dirty="0"/>
              <a:t>Multi-Head Attention</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774A54A0-E896-E701-3CAB-08BF67F98D2F}"/>
                  </a:ext>
                </a:extLst>
              </p:cNvPr>
              <p:cNvSpPr>
                <a:spLocks noGrp="1"/>
              </p:cNvSpPr>
              <p:nvPr>
                <p:ph sz="half" idx="1"/>
              </p:nvPr>
            </p:nvSpPr>
            <p:spPr/>
            <p:txBody>
              <a:bodyPr/>
              <a:lstStyle/>
              <a:p>
                <a:r>
                  <a:rPr lang="zh-CN" altLang="en-US" dirty="0"/>
                  <a:t>先来展开  </a:t>
                </a:r>
                <a:r>
                  <a:rPr lang="en" altLang="zh-CN" dirty="0"/>
                  <a:t>scaled dot production</a:t>
                </a:r>
                <a:r>
                  <a:rPr lang="zh-CN" altLang="en-US" dirty="0"/>
                  <a:t> 的计算：</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𝐴𝑡𝑡𝑒𝑛𝑡𝑖𝑜𝑛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𝑆𝑜𝑓𝑡𝑚𝑎𝑥</m:t>
                      </m:r>
                      <m:d>
                        <m:dPr>
                          <m:ctrlPr>
                            <a:rPr lang="en-US" altLang="zh-CN" sz="2800" b="0" i="1" smtClean="0">
                              <a:latin typeface="Cambria Math" panose="02040503050406030204" pitchFamily="18" charset="0"/>
                            </a:rPr>
                          </m:ctrlPr>
                        </m:dPr>
                        <m:e>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𝑄</m:t>
                              </m:r>
                              <m:sSup>
                                <m:sSupPr>
                                  <m:ctrlPr>
                                    <a:rPr lang="en-US" altLang="zh-CN" sz="2800" b="0" i="1" smtClean="0">
                                      <a:latin typeface="Cambria Math" panose="02040503050406030204" pitchFamily="18" charset="0"/>
                                    </a:rPr>
                                  </m:ctrlPr>
                                </m:sSupPr>
                                <m:e>
                                  <m:r>
                                    <a:rPr lang="en-US" altLang="zh-CN" sz="2800" i="1">
                                      <a:latin typeface="Cambria Math" panose="02040503050406030204" pitchFamily="18" charset="0"/>
                                    </a:rPr>
                                    <m:t>𝐾</m:t>
                                  </m:r>
                                </m:e>
                                <m:sup>
                                  <m:r>
                                    <a:rPr lang="en-US" altLang="zh-CN" sz="2800" b="0" i="1" smtClean="0">
                                      <a:latin typeface="Cambria Math" panose="02040503050406030204" pitchFamily="18" charset="0"/>
                                    </a:rPr>
                                    <m:t>𝑇</m:t>
                                  </m:r>
                                </m:sup>
                              </m:sSup>
                            </m:num>
                            <m:den>
                              <m:rad>
                                <m:radPr>
                                  <m:degHide m:val="on"/>
                                  <m:ctrlPr>
                                    <a:rPr lang="en-US" altLang="zh-CN" sz="2800" b="0" i="1" smtClean="0">
                                      <a:latin typeface="Cambria Math" panose="02040503050406030204" pitchFamily="18" charset="0"/>
                                    </a:rPr>
                                  </m:ctrlPr>
                                </m:radPr>
                                <m:deg/>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𝑑</m:t>
                                      </m:r>
                                    </m:e>
                                    <m:sub>
                                      <m:r>
                                        <a:rPr lang="en-US" altLang="zh-CN" sz="2800" b="0" i="1" smtClean="0">
                                          <a:latin typeface="Cambria Math" panose="02040503050406030204" pitchFamily="18" charset="0"/>
                                        </a:rPr>
                                        <m:t>𝑘</m:t>
                                      </m:r>
                                    </m:sub>
                                  </m:sSub>
                                </m:e>
                              </m:rad>
                            </m:den>
                          </m:f>
                        </m:e>
                      </m:d>
                      <m:r>
                        <a:rPr lang="en-US" altLang="zh-CN" sz="2800" b="0" i="1" smtClean="0">
                          <a:latin typeface="Cambria Math" panose="02040503050406030204" pitchFamily="18" charset="0"/>
                        </a:rPr>
                        <m:t>𝑉</m:t>
                      </m:r>
                    </m:oMath>
                  </m:oMathPara>
                </a14:m>
                <a:endParaRPr lang="en-US" altLang="zh-CN" sz="2800" dirty="0"/>
              </a:p>
              <a:p>
                <a:endParaRPr lang="en" altLang="zh-CN" dirty="0"/>
              </a:p>
              <a:p>
                <a:r>
                  <a:rPr lang="zh-CN" altLang="en" dirty="0"/>
                  <a:t>其中，</a:t>
                </a:r>
                <a:r>
                  <a:rPr lang="zh-CN" altLang="en-US" dirty="0"/>
                  <a:t>每次新多一个 </a:t>
                </a:r>
                <a:r>
                  <a:rPr lang="en" altLang="zh-CN" dirty="0"/>
                  <a:t>Q</a:t>
                </a:r>
                <a:r>
                  <a:rPr lang="zh-CN" altLang="en-US" dirty="0"/>
                  <a:t> 中的 </a:t>
                </a:r>
                <a:r>
                  <a:rPr lang="en" altLang="zh-CN" dirty="0"/>
                  <a:t>token</a:t>
                </a:r>
                <a:r>
                  <a:rPr lang="zh-CN" altLang="en-US" dirty="0"/>
                  <a:t> 时，用新增加的 </a:t>
                </a:r>
                <a:r>
                  <a:rPr lang="en" altLang="zh-CN" dirty="0"/>
                  <a:t>token</a:t>
                </a:r>
                <a:r>
                  <a:rPr lang="zh-CN" altLang="en-US" dirty="0"/>
                  <a:t> 和所有 </a:t>
                </a:r>
                <a:r>
                  <a:rPr lang="en" altLang="zh-CN" dirty="0"/>
                  <a:t>tokens</a:t>
                </a:r>
                <a:r>
                  <a:rPr lang="zh-CN" altLang="en-US" dirty="0"/>
                  <a:t> 的 </a:t>
                </a:r>
                <a:r>
                  <a:rPr lang="en" altLang="zh-CN" dirty="0"/>
                  <a:t>K</a:t>
                </a:r>
                <a:r>
                  <a:rPr lang="zh-CN" altLang="en" dirty="0"/>
                  <a:t>、</a:t>
                </a:r>
                <a:r>
                  <a:rPr lang="en" altLang="zh-CN" dirty="0"/>
                  <a:t>V</a:t>
                </a:r>
                <a:r>
                  <a:rPr lang="zh-CN" altLang="en-US" dirty="0"/>
                  <a:t> 去乘，</a:t>
                </a:r>
                <a:r>
                  <a:rPr lang="en" altLang="zh-CN" dirty="0"/>
                  <a:t>Q cache</a:t>
                </a:r>
                <a:r>
                  <a:rPr lang="zh-CN" altLang="en-US" dirty="0"/>
                  <a:t> 就成多余的。</a:t>
                </a:r>
                <a:endParaRPr lang="en-US" altLang="zh-CN" dirty="0"/>
              </a:p>
              <a:p>
                <a:r>
                  <a:rPr lang="zh-CN" altLang="en-US" dirty="0"/>
                  <a:t>再拿刚才例子强调一下，当生成 </a:t>
                </a:r>
                <a:r>
                  <a:rPr lang="en" altLang="zh-CN" dirty="0"/>
                  <a:t>Shang</a:t>
                </a:r>
                <a:r>
                  <a:rPr lang="zh-CN" altLang="en-US" dirty="0"/>
                  <a:t> 之后，再次过 </a:t>
                </a:r>
                <a:r>
                  <a:rPr lang="en" altLang="zh-CN" dirty="0"/>
                  <a:t>transformer</a:t>
                </a:r>
                <a:r>
                  <a:rPr lang="zh-CN" altLang="en-US" dirty="0"/>
                  <a:t> 的 </a:t>
                </a:r>
                <a:r>
                  <a:rPr lang="en" altLang="zh-CN" dirty="0"/>
                  <a:t>token</a:t>
                </a:r>
                <a:r>
                  <a:rPr lang="zh-CN" altLang="en-US" dirty="0"/>
                  <a:t> 只有 </a:t>
                </a:r>
                <a:r>
                  <a:rPr lang="en" altLang="zh-CN" dirty="0"/>
                  <a:t>Shang</a:t>
                </a:r>
                <a:r>
                  <a:rPr lang="zh-CN" altLang="en-US" dirty="0"/>
                  <a:t> 这一个 </a:t>
                </a:r>
                <a:r>
                  <a:rPr lang="en" altLang="zh-CN" dirty="0"/>
                  <a:t>token</a:t>
                </a:r>
                <a:r>
                  <a:rPr lang="zh-CN" altLang="en" dirty="0"/>
                  <a:t>，</a:t>
                </a:r>
                <a:r>
                  <a:rPr lang="zh-CN" altLang="en-US" dirty="0"/>
                  <a:t>而不是整个 </a:t>
                </a:r>
                <a:r>
                  <a:rPr lang="en" altLang="zh-CN" dirty="0"/>
                  <a:t>The largest city of China is Shang</a:t>
                </a:r>
                <a:r>
                  <a:rPr lang="zh-CN" altLang="en-US" dirty="0"/>
                  <a:t> 句子</a:t>
                </a:r>
              </a:p>
              <a:p>
                <a:endParaRPr lang="zh-CN" altLang="en-US" dirty="0"/>
              </a:p>
            </p:txBody>
          </p:sp>
        </mc:Choice>
        <mc:Fallback xmlns="">
          <p:sp>
            <p:nvSpPr>
              <p:cNvPr id="5" name="内容占位符 4">
                <a:extLst>
                  <a:ext uri="{FF2B5EF4-FFF2-40B4-BE49-F238E27FC236}">
                    <a16:creationId xmlns:a16="http://schemas.microsoft.com/office/drawing/2014/main" id="{774A54A0-E896-E701-3CAB-08BF67F98D2F}"/>
                  </a:ext>
                </a:extLst>
              </p:cNvPr>
              <p:cNvSpPr>
                <a:spLocks noGrp="1" noRot="1" noChangeAspect="1" noMove="1" noResize="1" noEditPoints="1" noAdjustHandles="1" noChangeArrowheads="1" noChangeShapeType="1" noTextEdit="1"/>
              </p:cNvSpPr>
              <p:nvPr>
                <p:ph sz="half" idx="1"/>
              </p:nvPr>
            </p:nvSpPr>
            <p:spPr>
              <a:blipFill>
                <a:blip r:embed="rId2"/>
                <a:stretch>
                  <a:fillRect l="-347" r="-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425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8873D9-AD4E-6469-04DB-7F1CA76D2130}"/>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74402CC6-53D6-C9FA-11E3-967A9E98EC0F}"/>
              </a:ext>
            </a:extLst>
          </p:cNvPr>
          <p:cNvSpPr>
            <a:spLocks noGrp="1"/>
          </p:cNvSpPr>
          <p:nvPr>
            <p:ph sz="half" idx="1"/>
          </p:nvPr>
        </p:nvSpPr>
        <p:spPr/>
        <p:txBody>
          <a:bodyPr/>
          <a:lstStyle/>
          <a:p>
            <a:r>
              <a:rPr lang="zh-CN" altLang="en-US" dirty="0"/>
              <a:t>生成 </a:t>
            </a:r>
            <a:r>
              <a:rPr lang="en" altLang="zh-CN" dirty="0"/>
              <a:t>Shang</a:t>
            </a:r>
            <a:r>
              <a:rPr lang="zh-CN" altLang="en-US" dirty="0"/>
              <a:t> </a:t>
            </a:r>
            <a:r>
              <a:rPr lang="en-US" altLang="zh-CN" dirty="0"/>
              <a:t>T</a:t>
            </a:r>
            <a:r>
              <a:rPr lang="en" altLang="zh-CN" dirty="0"/>
              <a:t>oken</a:t>
            </a:r>
            <a:r>
              <a:rPr lang="zh-CN" altLang="en-US" dirty="0"/>
              <a:t> 时，感觉是 </a:t>
            </a:r>
            <a:r>
              <a:rPr lang="en" altLang="zh-CN" dirty="0"/>
              <a:t>The largest city of China is</a:t>
            </a:r>
            <a:r>
              <a:rPr lang="zh-CN" altLang="en-US" dirty="0"/>
              <a:t> 这 </a:t>
            </a:r>
            <a:r>
              <a:rPr lang="en-US" altLang="zh-CN" dirty="0"/>
              <a:t>6</a:t>
            </a:r>
            <a:r>
              <a:rPr lang="zh-CN" altLang="en-US" dirty="0"/>
              <a:t> 个 </a:t>
            </a:r>
            <a:r>
              <a:rPr lang="en" altLang="zh-CN" dirty="0"/>
              <a:t>tokens</a:t>
            </a:r>
            <a:r>
              <a:rPr lang="zh-CN" altLang="en-US" dirty="0"/>
              <a:t> 的 </a:t>
            </a:r>
            <a:r>
              <a:rPr lang="en" altLang="zh-CN" dirty="0"/>
              <a:t>query</a:t>
            </a:r>
            <a:r>
              <a:rPr lang="zh-CN" altLang="en-US" dirty="0"/>
              <a:t> 都用了，但是生成 </a:t>
            </a:r>
            <a:r>
              <a:rPr lang="en" altLang="zh-CN" dirty="0"/>
              <a:t>Hai</a:t>
            </a:r>
            <a:r>
              <a:rPr lang="zh-CN" altLang="en-US" dirty="0"/>
              <a:t> 这个 </a:t>
            </a:r>
            <a:r>
              <a:rPr lang="en" altLang="zh-CN" dirty="0"/>
              <a:t>token</a:t>
            </a:r>
            <a:r>
              <a:rPr lang="zh-CN" altLang="en-US" dirty="0"/>
              <a:t> 时，只依赖 </a:t>
            </a:r>
            <a:r>
              <a:rPr lang="en" altLang="zh-CN" dirty="0"/>
              <a:t>Shang</a:t>
            </a:r>
            <a:r>
              <a:rPr lang="zh-CN" altLang="en-US" dirty="0"/>
              <a:t> 这个 </a:t>
            </a:r>
            <a:r>
              <a:rPr lang="en" altLang="zh-CN" dirty="0"/>
              <a:t>token</a:t>
            </a:r>
            <a:r>
              <a:rPr lang="zh-CN" altLang="en-US" dirty="0"/>
              <a:t> 的 </a:t>
            </a:r>
            <a:r>
              <a:rPr lang="en" altLang="zh-CN" dirty="0"/>
              <a:t>query</a:t>
            </a:r>
            <a:r>
              <a:rPr lang="zh-CN" altLang="en-US" dirty="0"/>
              <a:t> 嘛？</a:t>
            </a:r>
            <a:endParaRPr lang="en-US" altLang="zh-CN" dirty="0"/>
          </a:p>
          <a:p>
            <a:endParaRPr lang="en-US" altLang="zh-CN" dirty="0"/>
          </a:p>
          <a:p>
            <a:pPr marL="342900" indent="-342900">
              <a:buFont typeface="Arial" panose="020B0604020202020204" pitchFamily="34" charset="0"/>
              <a:buChar char="•"/>
            </a:pPr>
            <a:r>
              <a:rPr lang="zh-CN" altLang="en-US" dirty="0"/>
              <a:t>这个问题其实是没有的，每个 </a:t>
            </a:r>
            <a:r>
              <a:rPr lang="en" altLang="zh-CN" dirty="0"/>
              <a:t>token</a:t>
            </a:r>
            <a:r>
              <a:rPr lang="zh-CN" altLang="en-US" dirty="0"/>
              <a:t> 的生成都只依赖前一个 </a:t>
            </a:r>
            <a:r>
              <a:rPr lang="en" altLang="zh-CN" dirty="0"/>
              <a:t>Q</a:t>
            </a:r>
            <a:r>
              <a:rPr lang="zh-CN" altLang="en-US" dirty="0"/>
              <a:t> 和之前所有的 </a:t>
            </a:r>
            <a:r>
              <a:rPr lang="en" altLang="zh-CN" dirty="0"/>
              <a:t>K</a:t>
            </a:r>
            <a:r>
              <a:rPr lang="zh-CN" altLang="en-US" dirty="0"/>
              <a:t> </a:t>
            </a:r>
            <a:r>
              <a:rPr lang="en-US" altLang="zh-CN" dirty="0"/>
              <a:t>&amp;</a:t>
            </a:r>
            <a:r>
              <a:rPr lang="zh-CN" altLang="en-US" dirty="0"/>
              <a:t> </a:t>
            </a:r>
            <a:r>
              <a:rPr lang="en" altLang="zh-CN" dirty="0"/>
              <a:t>V</a:t>
            </a:r>
            <a:endParaRPr lang="zh-CN" altLang="en" dirty="0"/>
          </a:p>
        </p:txBody>
      </p:sp>
    </p:spTree>
    <p:extLst>
      <p:ext uri="{BB962C8B-B14F-4D97-AF65-F5344CB8AC3E}">
        <p14:creationId xmlns:p14="http://schemas.microsoft.com/office/powerpoint/2010/main" val="1012119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788AEC0-7E88-6F28-1EAF-92067CAD15EE}"/>
              </a:ext>
            </a:extLst>
          </p:cNvPr>
          <p:cNvSpPr>
            <a:spLocks noGrp="1"/>
          </p:cNvSpPr>
          <p:nvPr>
            <p:ph type="title"/>
          </p:nvPr>
        </p:nvSpPr>
        <p:spPr>
          <a:xfrm>
            <a:off x="623635" y="558414"/>
            <a:ext cx="10963473" cy="589190"/>
          </a:xfrm>
        </p:spPr>
        <p:txBody>
          <a:bodyPr/>
          <a:lstStyle/>
          <a:p>
            <a:r>
              <a:rPr lang="en-US" altLang="zh-CN" dirty="0"/>
              <a:t>LLM</a:t>
            </a:r>
            <a:r>
              <a:rPr lang="zh-CN" altLang="en-US" dirty="0"/>
              <a:t> </a:t>
            </a:r>
            <a:r>
              <a:rPr lang="en-US" altLang="zh-CN" dirty="0"/>
              <a:t>Training</a:t>
            </a:r>
            <a:endParaRPr lang="zh-CN" altLang="en-US" dirty="0"/>
          </a:p>
        </p:txBody>
      </p:sp>
      <p:sp>
        <p:nvSpPr>
          <p:cNvPr id="7" name="内容占位符 6">
            <a:extLst>
              <a:ext uri="{FF2B5EF4-FFF2-40B4-BE49-F238E27FC236}">
                <a16:creationId xmlns:a16="http://schemas.microsoft.com/office/drawing/2014/main" id="{D983A885-933E-DAB1-18FB-3F5A3D5194D1}"/>
              </a:ext>
            </a:extLst>
          </p:cNvPr>
          <p:cNvSpPr>
            <a:spLocks noGrp="1"/>
          </p:cNvSpPr>
          <p:nvPr>
            <p:ph sz="half" idx="1"/>
          </p:nvPr>
        </p:nvSpPr>
        <p:spPr/>
        <p:txBody>
          <a:bodyPr/>
          <a:lstStyle/>
          <a:p>
            <a:r>
              <a:rPr lang="zh-CN" altLang="en-US" dirty="0"/>
              <a:t>训练的时候 </a:t>
            </a:r>
            <a:r>
              <a:rPr lang="en" altLang="zh-CN" dirty="0"/>
              <a:t>Quant,</a:t>
            </a:r>
            <a:r>
              <a:rPr lang="zh-CN" altLang="en-US" dirty="0"/>
              <a:t> </a:t>
            </a:r>
            <a:r>
              <a:rPr lang="en" altLang="zh-CN" dirty="0"/>
              <a:t>um,</a:t>
            </a:r>
            <a:r>
              <a:rPr lang="zh-CN" altLang="en-US" dirty="0"/>
              <a:t> </a:t>
            </a:r>
            <a:r>
              <a:rPr lang="en" altLang="zh-CN" dirty="0"/>
              <a:t>_</a:t>
            </a:r>
            <a:r>
              <a:rPr lang="en" altLang="zh-CN" dirty="0" err="1"/>
              <a:t>mechan</a:t>
            </a:r>
            <a:r>
              <a:rPr lang="zh-CN" altLang="en-US" dirty="0"/>
              <a:t> 下一个 </a:t>
            </a:r>
            <a:r>
              <a:rPr lang="en" altLang="zh-CN" dirty="0"/>
              <a:t>token</a:t>
            </a:r>
            <a:r>
              <a:rPr lang="zh-CN" altLang="en-US" dirty="0"/>
              <a:t> 在矩阵乘法时对应的是蓝框，被 </a:t>
            </a:r>
            <a:r>
              <a:rPr lang="en" altLang="zh-CN" dirty="0"/>
              <a:t>mask</a:t>
            </a:r>
            <a:r>
              <a:rPr lang="zh-CN" altLang="en-US" dirty="0"/>
              <a:t> 掉了</a:t>
            </a:r>
          </a:p>
        </p:txBody>
      </p:sp>
      <p:pic>
        <p:nvPicPr>
          <p:cNvPr id="11272" name="Picture 8" descr="The key, query and value vectors">
            <a:extLst>
              <a:ext uri="{FF2B5EF4-FFF2-40B4-BE49-F238E27FC236}">
                <a16:creationId xmlns:a16="http://schemas.microsoft.com/office/drawing/2014/main" id="{F4C9F51F-2466-452C-D5B6-1C8250071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771" y="2501900"/>
            <a:ext cx="9347200" cy="3797300"/>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 7">
            <a:extLst>
              <a:ext uri="{FF2B5EF4-FFF2-40B4-BE49-F238E27FC236}">
                <a16:creationId xmlns:a16="http://schemas.microsoft.com/office/drawing/2014/main" id="{0142B595-ADDC-F407-D7E5-2F5781342590}"/>
              </a:ext>
            </a:extLst>
          </p:cNvPr>
          <p:cNvSpPr/>
          <p:nvPr/>
        </p:nvSpPr>
        <p:spPr>
          <a:xfrm>
            <a:off x="9333184" y="4351282"/>
            <a:ext cx="418103" cy="4099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07727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788AEC0-7E88-6F28-1EAF-92067CAD15EE}"/>
              </a:ext>
            </a:extLst>
          </p:cNvPr>
          <p:cNvSpPr>
            <a:spLocks noGrp="1"/>
          </p:cNvSpPr>
          <p:nvPr>
            <p:ph type="title"/>
          </p:nvPr>
        </p:nvSpPr>
        <p:spPr>
          <a:xfrm>
            <a:off x="623635" y="558414"/>
            <a:ext cx="10963473" cy="589190"/>
          </a:xfrm>
        </p:spPr>
        <p:txBody>
          <a:bodyPr/>
          <a:lstStyle/>
          <a:p>
            <a:r>
              <a:rPr lang="en-US" altLang="zh-CN" dirty="0"/>
              <a:t>LLM</a:t>
            </a:r>
            <a:r>
              <a:rPr lang="zh-CN" altLang="en-US" dirty="0"/>
              <a:t> </a:t>
            </a:r>
            <a:r>
              <a:rPr lang="en-US" altLang="zh-CN" dirty="0"/>
              <a:t>Training</a:t>
            </a:r>
            <a:endParaRPr lang="zh-CN" altLang="en-US" dirty="0"/>
          </a:p>
        </p:txBody>
      </p:sp>
      <p:sp>
        <p:nvSpPr>
          <p:cNvPr id="7" name="内容占位符 6">
            <a:extLst>
              <a:ext uri="{FF2B5EF4-FFF2-40B4-BE49-F238E27FC236}">
                <a16:creationId xmlns:a16="http://schemas.microsoft.com/office/drawing/2014/main" id="{D983A885-933E-DAB1-18FB-3F5A3D5194D1}"/>
              </a:ext>
            </a:extLst>
          </p:cNvPr>
          <p:cNvSpPr>
            <a:spLocks noGrp="1"/>
          </p:cNvSpPr>
          <p:nvPr>
            <p:ph sz="half" idx="1"/>
          </p:nvPr>
        </p:nvSpPr>
        <p:spPr/>
        <p:txBody>
          <a:bodyPr/>
          <a:lstStyle/>
          <a:p>
            <a:r>
              <a:rPr lang="zh-CN" altLang="en-US" dirty="0"/>
              <a:t>训练的时候 </a:t>
            </a:r>
            <a:r>
              <a:rPr lang="en" altLang="zh-CN" dirty="0"/>
              <a:t>Quant,</a:t>
            </a:r>
            <a:r>
              <a:rPr lang="zh-CN" altLang="en-US" dirty="0"/>
              <a:t> </a:t>
            </a:r>
            <a:r>
              <a:rPr lang="en" altLang="zh-CN" dirty="0"/>
              <a:t>um,</a:t>
            </a:r>
            <a:r>
              <a:rPr lang="zh-CN" altLang="en-US" dirty="0"/>
              <a:t> </a:t>
            </a:r>
            <a:r>
              <a:rPr lang="en" altLang="zh-CN" dirty="0"/>
              <a:t>_</a:t>
            </a:r>
            <a:r>
              <a:rPr lang="en" altLang="zh-CN" dirty="0" err="1"/>
              <a:t>mechan</a:t>
            </a:r>
            <a:r>
              <a:rPr lang="zh-CN" altLang="en-US" dirty="0"/>
              <a:t> 下一个 </a:t>
            </a:r>
            <a:r>
              <a:rPr lang="en" altLang="zh-CN" dirty="0"/>
              <a:t>token</a:t>
            </a:r>
            <a:r>
              <a:rPr lang="zh-CN" altLang="en-US" dirty="0"/>
              <a:t> 在矩阵乘法时对应的是蓝框，被 </a:t>
            </a:r>
            <a:r>
              <a:rPr lang="en" altLang="zh-CN" dirty="0"/>
              <a:t>mask</a:t>
            </a:r>
            <a:r>
              <a:rPr lang="zh-CN" altLang="en-US" dirty="0"/>
              <a:t> 掉了</a:t>
            </a:r>
          </a:p>
        </p:txBody>
      </p:sp>
      <p:pic>
        <p:nvPicPr>
          <p:cNvPr id="12290" name="Picture 2" descr="The KQV matrix">
            <a:extLst>
              <a:ext uri="{FF2B5EF4-FFF2-40B4-BE49-F238E27FC236}">
                <a16:creationId xmlns:a16="http://schemas.microsoft.com/office/drawing/2014/main" id="{0D416D75-479B-8C5D-5D96-F757D8C01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533" y="2041050"/>
            <a:ext cx="7080059" cy="4454752"/>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 1">
            <a:extLst>
              <a:ext uri="{FF2B5EF4-FFF2-40B4-BE49-F238E27FC236}">
                <a16:creationId xmlns:a16="http://schemas.microsoft.com/office/drawing/2014/main" id="{31570B40-9A4A-3FDC-286B-195FE5D1E7F6}"/>
              </a:ext>
            </a:extLst>
          </p:cNvPr>
          <p:cNvSpPr/>
          <p:nvPr/>
        </p:nvSpPr>
        <p:spPr>
          <a:xfrm>
            <a:off x="4277707" y="2911365"/>
            <a:ext cx="418103" cy="4099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93885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FDB0A3C-61DB-B006-0AE4-88648B0CEACE}"/>
              </a:ext>
            </a:extLst>
          </p:cNvPr>
          <p:cNvSpPr>
            <a:spLocks noGrp="1"/>
          </p:cNvSpPr>
          <p:nvPr>
            <p:ph type="title"/>
          </p:nvPr>
        </p:nvSpPr>
        <p:spPr/>
        <p:txBody>
          <a:bodyPr/>
          <a:lstStyle/>
          <a:p>
            <a:r>
              <a:rPr lang="en-US" altLang="zh-CN" dirty="0"/>
              <a:t>KV</a:t>
            </a:r>
            <a:r>
              <a:rPr lang="zh-CN" altLang="en-US" dirty="0"/>
              <a:t> </a:t>
            </a:r>
            <a:r>
              <a:rPr lang="en-US" altLang="zh-CN" dirty="0"/>
              <a:t>Cache</a:t>
            </a:r>
            <a:endParaRPr lang="zh-CN" altLang="en-US" dirty="0"/>
          </a:p>
        </p:txBody>
      </p:sp>
      <p:sp>
        <p:nvSpPr>
          <p:cNvPr id="5" name="内容占位符 4">
            <a:extLst>
              <a:ext uri="{FF2B5EF4-FFF2-40B4-BE49-F238E27FC236}">
                <a16:creationId xmlns:a16="http://schemas.microsoft.com/office/drawing/2014/main" id="{FA6ED8BB-F34F-0CA8-6F1F-7C09F683F92C}"/>
              </a:ext>
            </a:extLst>
          </p:cNvPr>
          <p:cNvSpPr>
            <a:spLocks noGrp="1"/>
          </p:cNvSpPr>
          <p:nvPr>
            <p:ph sz="half" idx="1"/>
          </p:nvPr>
        </p:nvSpPr>
        <p:spPr>
          <a:xfrm>
            <a:off x="623635" y="1147604"/>
            <a:ext cx="10963473" cy="5207476"/>
          </a:xfrm>
        </p:spPr>
        <p:txBody>
          <a:bodyPr/>
          <a:lstStyle/>
          <a:p>
            <a:r>
              <a:rPr lang="zh-CN" altLang="en-US" dirty="0"/>
              <a:t>推理时在给定 </a:t>
            </a:r>
            <a:r>
              <a:rPr lang="en" altLang="zh-CN" dirty="0"/>
              <a:t>Quant,</a:t>
            </a:r>
            <a:r>
              <a:rPr lang="zh-CN" altLang="en-US" dirty="0"/>
              <a:t> </a:t>
            </a:r>
            <a:r>
              <a:rPr lang="en" altLang="zh-CN" dirty="0"/>
              <a:t>um,</a:t>
            </a:r>
            <a:r>
              <a:rPr lang="zh-CN" altLang="en-US" dirty="0"/>
              <a:t> </a:t>
            </a:r>
            <a:r>
              <a:rPr lang="en" altLang="zh-CN" dirty="0"/>
              <a:t>_</a:t>
            </a:r>
            <a:r>
              <a:rPr lang="en" altLang="zh-CN" dirty="0" err="1"/>
              <a:t>mechan</a:t>
            </a:r>
            <a:r>
              <a:rPr lang="zh-CN" altLang="en-US" dirty="0"/>
              <a:t>，已有序列长 </a:t>
            </a:r>
            <a:r>
              <a:rPr lang="en-US" altLang="zh-CN" dirty="0"/>
              <a:t>3</a:t>
            </a:r>
            <a:r>
              <a:rPr lang="zh-CN" altLang="en-US" dirty="0"/>
              <a:t>，矩阵乘法由红框决定，和未来没读到的蓝框 </a:t>
            </a:r>
            <a:r>
              <a:rPr lang="en" altLang="zh-CN" dirty="0"/>
              <a:t>token</a:t>
            </a:r>
            <a:r>
              <a:rPr lang="zh-CN" altLang="en-US" dirty="0"/>
              <a:t> 没有任何关系。</a:t>
            </a:r>
          </a:p>
        </p:txBody>
      </p:sp>
      <p:pic>
        <p:nvPicPr>
          <p:cNvPr id="14338" name="Picture 2" descr="KQV matrix calculation dependencies">
            <a:extLst>
              <a:ext uri="{FF2B5EF4-FFF2-40B4-BE49-F238E27FC236}">
                <a16:creationId xmlns:a16="http://schemas.microsoft.com/office/drawing/2014/main" id="{A80D51E2-A50D-2CB7-B296-F5D6CC67A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881" y="2019459"/>
            <a:ext cx="8656993" cy="4548187"/>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 1">
            <a:extLst>
              <a:ext uri="{FF2B5EF4-FFF2-40B4-BE49-F238E27FC236}">
                <a16:creationId xmlns:a16="http://schemas.microsoft.com/office/drawing/2014/main" id="{19C5726B-DC01-69B6-43A5-B68AC182E3FD}"/>
              </a:ext>
            </a:extLst>
          </p:cNvPr>
          <p:cNvSpPr/>
          <p:nvPr/>
        </p:nvSpPr>
        <p:spPr>
          <a:xfrm>
            <a:off x="7020906" y="3631653"/>
            <a:ext cx="418103" cy="4099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60832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sym typeface="Huawei Sans" panose="020C0503030203020204" pitchFamily="34" charset="0"/>
              </a:rPr>
              <a:t>本节内容</a:t>
            </a:r>
            <a:endParaRPr lang="zh-CN" altLang="en-US" dirty="0"/>
          </a:p>
        </p:txBody>
      </p:sp>
      <p:sp>
        <p:nvSpPr>
          <p:cNvPr id="4" name="内容占位符 3">
            <a:extLst>
              <a:ext uri="{FF2B5EF4-FFF2-40B4-BE49-F238E27FC236}">
                <a16:creationId xmlns:a16="http://schemas.microsoft.com/office/drawing/2014/main" id="{18393B2C-B405-D05E-BACE-2FEBA54F1D27}"/>
              </a:ext>
            </a:extLst>
          </p:cNvPr>
          <p:cNvSpPr>
            <a:spLocks noGrp="1"/>
          </p:cNvSpPr>
          <p:nvPr>
            <p:ph sz="half" idx="1"/>
          </p:nvPr>
        </p:nvSpPr>
        <p:spPr/>
        <p:txBody>
          <a:bodyPr anchor="ctr"/>
          <a:lstStyle/>
          <a:p>
            <a:r>
              <a:rPr lang="zh-CN" altLang="en-US" sz="2800" dirty="0">
                <a:latin typeface="Lexend" pitchFamily="2" charset="0"/>
              </a:rPr>
              <a:t>大模型推理框架</a:t>
            </a:r>
            <a:endParaRPr lang="en-US" altLang="zh-CN" sz="2800" dirty="0">
              <a:latin typeface="Lexend" pitchFamily="2" charset="0"/>
            </a:endParaRPr>
          </a:p>
          <a:p>
            <a:r>
              <a:rPr lang="zh-CN" altLang="en-US" sz="2800" dirty="0">
                <a:latin typeface="Lexend" pitchFamily="2" charset="0"/>
              </a:rPr>
              <a:t>大模型推理加速</a:t>
            </a:r>
            <a:endParaRPr lang="en-US" altLang="zh-CN" sz="2800" dirty="0">
              <a:latin typeface="Lexend" pitchFamily="2" charset="0"/>
            </a:endParaRPr>
          </a:p>
          <a:p>
            <a:r>
              <a:rPr lang="zh-CN" altLang="en-US" sz="2800" dirty="0">
                <a:latin typeface="Lexend" pitchFamily="2" charset="0"/>
              </a:rPr>
              <a:t>架构调度加速</a:t>
            </a:r>
            <a:endParaRPr lang="en-US" altLang="zh-CN" sz="2800" dirty="0">
              <a:latin typeface="Lexend" pitchFamily="2" charset="0"/>
            </a:endParaRPr>
          </a:p>
          <a:p>
            <a:r>
              <a:rPr lang="zh-CN" altLang="en-US" sz="2800" dirty="0">
                <a:latin typeface="Lexend" pitchFamily="2" charset="0"/>
              </a:rPr>
              <a:t>输出采样算法</a:t>
            </a:r>
            <a:endParaRPr lang="en-US" altLang="zh-CN" sz="2800" dirty="0">
              <a:latin typeface="Lexend" pitchFamily="2" charset="0"/>
            </a:endParaRPr>
          </a:p>
          <a:p>
            <a:r>
              <a:rPr lang="zh-CN" altLang="en-US" sz="2800" dirty="0">
                <a:latin typeface="Lexend" pitchFamily="2" charset="0"/>
              </a:rPr>
              <a:t>长序列推理</a:t>
            </a:r>
            <a:endParaRPr lang="en-US" altLang="zh-CN" sz="2800" dirty="0">
              <a:latin typeface="Lexend" pitchFamily="2" charset="0"/>
            </a:endParaRPr>
          </a:p>
          <a:p>
            <a:r>
              <a:rPr lang="zh-CN" altLang="en-US" sz="2800" dirty="0">
                <a:latin typeface="Lexend" pitchFamily="2" charset="0"/>
              </a:rPr>
              <a:t>大模型压缩</a:t>
            </a:r>
            <a:endParaRPr lang="en-US" altLang="zh-CN" sz="2800" dirty="0">
              <a:latin typeface="Lexend" pitchFamily="2" charset="0"/>
            </a:endParaRPr>
          </a:p>
        </p:txBody>
      </p:sp>
    </p:spTree>
    <p:extLst>
      <p:ext uri="{BB962C8B-B14F-4D97-AF65-F5344CB8AC3E}">
        <p14:creationId xmlns:p14="http://schemas.microsoft.com/office/powerpoint/2010/main" val="260968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FDB0A3C-61DB-B006-0AE4-88648B0CEACE}"/>
              </a:ext>
            </a:extLst>
          </p:cNvPr>
          <p:cNvSpPr>
            <a:spLocks noGrp="1"/>
          </p:cNvSpPr>
          <p:nvPr>
            <p:ph type="title"/>
          </p:nvPr>
        </p:nvSpPr>
        <p:spPr/>
        <p:txBody>
          <a:bodyPr/>
          <a:lstStyle/>
          <a:p>
            <a:r>
              <a:rPr lang="en-US" altLang="zh-CN" dirty="0"/>
              <a:t>KV</a:t>
            </a:r>
            <a:r>
              <a:rPr lang="zh-CN" altLang="en-US" dirty="0"/>
              <a:t> </a:t>
            </a:r>
            <a:r>
              <a:rPr lang="en-US" altLang="zh-CN" dirty="0"/>
              <a:t>Cache</a:t>
            </a:r>
            <a:endParaRPr lang="zh-CN" altLang="en-US" dirty="0"/>
          </a:p>
        </p:txBody>
      </p:sp>
      <p:sp>
        <p:nvSpPr>
          <p:cNvPr id="5" name="内容占位符 4">
            <a:extLst>
              <a:ext uri="{FF2B5EF4-FFF2-40B4-BE49-F238E27FC236}">
                <a16:creationId xmlns:a16="http://schemas.microsoft.com/office/drawing/2014/main" id="{FA6ED8BB-F34F-0CA8-6F1F-7C09F683F92C}"/>
              </a:ext>
            </a:extLst>
          </p:cNvPr>
          <p:cNvSpPr>
            <a:spLocks noGrp="1"/>
          </p:cNvSpPr>
          <p:nvPr>
            <p:ph sz="half" idx="1"/>
          </p:nvPr>
        </p:nvSpPr>
        <p:spPr>
          <a:xfrm>
            <a:off x="623635" y="1147604"/>
            <a:ext cx="10963473" cy="5207476"/>
          </a:xfrm>
        </p:spPr>
        <p:txBody>
          <a:bodyPr/>
          <a:lstStyle/>
          <a:p>
            <a:r>
              <a:rPr lang="zh-CN" altLang="en-US" dirty="0"/>
              <a:t>同时 </a:t>
            </a:r>
            <a:r>
              <a:rPr lang="en" altLang="zh-CN" dirty="0"/>
              <a:t>_</a:t>
            </a:r>
            <a:r>
              <a:rPr lang="en" altLang="zh-CN" dirty="0" err="1"/>
              <a:t>mechan</a:t>
            </a:r>
            <a:r>
              <a:rPr lang="zh-CN" altLang="en-US" dirty="0"/>
              <a:t> 下一 </a:t>
            </a:r>
            <a:r>
              <a:rPr lang="en" altLang="zh-CN" dirty="0"/>
              <a:t>token</a:t>
            </a:r>
            <a:r>
              <a:rPr lang="zh-CN" altLang="en-US" dirty="0"/>
              <a:t> 只和 </a:t>
            </a:r>
            <a:r>
              <a:rPr lang="en" altLang="zh-CN" dirty="0"/>
              <a:t>_</a:t>
            </a:r>
            <a:r>
              <a:rPr lang="en" altLang="zh-CN" dirty="0" err="1"/>
              <a:t>mechan</a:t>
            </a:r>
            <a:r>
              <a:rPr lang="zh-CN" altLang="en-US" dirty="0"/>
              <a:t> 的 </a:t>
            </a:r>
            <a:r>
              <a:rPr lang="en" altLang="zh-CN" dirty="0"/>
              <a:t>Q</a:t>
            </a:r>
            <a:r>
              <a:rPr lang="zh-CN" altLang="en-US" dirty="0"/>
              <a:t> 有关，和 </a:t>
            </a:r>
            <a:r>
              <a:rPr lang="en" altLang="zh-CN" dirty="0"/>
              <a:t>Quant,</a:t>
            </a:r>
            <a:r>
              <a:rPr lang="zh-CN" altLang="en-US" dirty="0"/>
              <a:t> </a:t>
            </a:r>
            <a:r>
              <a:rPr lang="en" altLang="zh-CN" dirty="0"/>
              <a:t>um</a:t>
            </a:r>
            <a:r>
              <a:rPr lang="zh-CN" altLang="en-US" dirty="0"/>
              <a:t> 的 </a:t>
            </a:r>
            <a:r>
              <a:rPr lang="en" altLang="zh-CN" dirty="0"/>
              <a:t>Q</a:t>
            </a:r>
            <a:r>
              <a:rPr lang="zh-CN" altLang="en-US" dirty="0"/>
              <a:t> 无关</a:t>
            </a:r>
            <a:endParaRPr lang="en-US" altLang="zh-CN" dirty="0"/>
          </a:p>
          <a:p>
            <a:r>
              <a:rPr lang="zh-CN" altLang="en-US" dirty="0"/>
              <a:t>所以每个 </a:t>
            </a:r>
            <a:r>
              <a:rPr lang="en" altLang="zh-CN" dirty="0"/>
              <a:t>token</a:t>
            </a:r>
            <a:r>
              <a:rPr lang="zh-CN" altLang="en-US" dirty="0"/>
              <a:t> 生成都依赖前一个 </a:t>
            </a:r>
            <a:r>
              <a:rPr lang="en" altLang="zh-CN" dirty="0"/>
              <a:t>Q</a:t>
            </a:r>
            <a:r>
              <a:rPr lang="zh-CN" altLang="en-US" dirty="0"/>
              <a:t> 和之前所有 </a:t>
            </a:r>
            <a:r>
              <a:rPr lang="en" altLang="zh-CN" dirty="0"/>
              <a:t>K</a:t>
            </a:r>
            <a:r>
              <a:rPr lang="zh-CN" altLang="en-US" dirty="0"/>
              <a:t> </a:t>
            </a:r>
            <a:r>
              <a:rPr lang="en-US" altLang="zh-CN" dirty="0"/>
              <a:t>&amp;</a:t>
            </a:r>
            <a:r>
              <a:rPr lang="zh-CN" altLang="en-US" dirty="0"/>
              <a:t> </a:t>
            </a:r>
            <a:r>
              <a:rPr lang="en" altLang="zh-CN" dirty="0"/>
              <a:t>V</a:t>
            </a:r>
            <a:endParaRPr lang="zh-CN" altLang="en-US" dirty="0"/>
          </a:p>
        </p:txBody>
      </p:sp>
      <p:pic>
        <p:nvPicPr>
          <p:cNvPr id="14338" name="Picture 2" descr="KQV matrix calculation dependencies">
            <a:extLst>
              <a:ext uri="{FF2B5EF4-FFF2-40B4-BE49-F238E27FC236}">
                <a16:creationId xmlns:a16="http://schemas.microsoft.com/office/drawing/2014/main" id="{A80D51E2-A50D-2CB7-B296-F5D6CC67A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881" y="2019459"/>
            <a:ext cx="8656993" cy="4548187"/>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5">
            <a:extLst>
              <a:ext uri="{FF2B5EF4-FFF2-40B4-BE49-F238E27FC236}">
                <a16:creationId xmlns:a16="http://schemas.microsoft.com/office/drawing/2014/main" id="{0711BACA-1D35-D260-A052-990A1CF2A52C}"/>
              </a:ext>
            </a:extLst>
          </p:cNvPr>
          <p:cNvSpPr/>
          <p:nvPr/>
        </p:nvSpPr>
        <p:spPr>
          <a:xfrm>
            <a:off x="7020906" y="3631653"/>
            <a:ext cx="418103" cy="409904"/>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26916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2A1A3-4072-19AA-C5C1-039511D52423}"/>
              </a:ext>
            </a:extLst>
          </p:cNvPr>
          <p:cNvSpPr>
            <a:spLocks noGrp="1"/>
          </p:cNvSpPr>
          <p:nvPr>
            <p:ph type="title"/>
          </p:nvPr>
        </p:nvSpPr>
        <p:spPr>
          <a:xfrm>
            <a:off x="623635" y="558414"/>
            <a:ext cx="10963473" cy="589190"/>
          </a:xfrm>
        </p:spPr>
        <p:txBody>
          <a:bodyPr/>
          <a:lstStyle/>
          <a:p>
            <a:r>
              <a:rPr lang="en-US" altLang="zh-CN" dirty="0"/>
              <a:t>KV</a:t>
            </a:r>
            <a:r>
              <a:rPr lang="zh-CN" altLang="en-US" dirty="0"/>
              <a:t> </a:t>
            </a:r>
            <a:r>
              <a:rPr lang="en-US" altLang="zh-CN" dirty="0"/>
              <a:t>Cache</a:t>
            </a:r>
            <a:r>
              <a:rPr lang="zh-CN" altLang="en-US" dirty="0"/>
              <a:t>：</a:t>
            </a:r>
            <a:r>
              <a:rPr lang="en" altLang="zh-CN" dirty="0"/>
              <a:t>Prefill</a:t>
            </a:r>
            <a:endParaRPr lang="zh-CN" altLang="en-US" dirty="0"/>
          </a:p>
        </p:txBody>
      </p:sp>
      <p:sp>
        <p:nvSpPr>
          <p:cNvPr id="4" name="内容占位符 3">
            <a:extLst>
              <a:ext uri="{FF2B5EF4-FFF2-40B4-BE49-F238E27FC236}">
                <a16:creationId xmlns:a16="http://schemas.microsoft.com/office/drawing/2014/main" id="{DB0BB0B5-E68A-7624-D577-E09D778D4294}"/>
              </a:ext>
            </a:extLst>
          </p:cNvPr>
          <p:cNvSpPr>
            <a:spLocks noGrp="1"/>
          </p:cNvSpPr>
          <p:nvPr>
            <p:ph sz="half" idx="1"/>
          </p:nvPr>
        </p:nvSpPr>
        <p:spPr/>
        <p:txBody>
          <a:bodyPr/>
          <a:lstStyle/>
          <a:p>
            <a:pPr algn="l"/>
            <a:r>
              <a:rPr lang="zh-CN" altLang="en-US" dirty="0"/>
              <a:t>把整段 </a:t>
            </a:r>
            <a:r>
              <a:rPr lang="en" altLang="zh-CN" dirty="0"/>
              <a:t>prompt</a:t>
            </a:r>
            <a:r>
              <a:rPr lang="zh-CN" altLang="en-US" dirty="0"/>
              <a:t> 输入模型执行 </a:t>
            </a:r>
            <a:r>
              <a:rPr lang="en" altLang="zh-CN" dirty="0"/>
              <a:t>forward</a:t>
            </a:r>
            <a:r>
              <a:rPr lang="zh-CN" altLang="en-US" dirty="0"/>
              <a:t> 计算。采用 </a:t>
            </a:r>
            <a:r>
              <a:rPr lang="en" altLang="zh-CN" dirty="0"/>
              <a:t>KV cache</a:t>
            </a:r>
            <a:r>
              <a:rPr lang="zh-CN" altLang="en-US" dirty="0"/>
              <a:t> 技术，</a:t>
            </a:r>
            <a:r>
              <a:rPr lang="en" altLang="zh-CN" dirty="0"/>
              <a:t> Prefill</a:t>
            </a:r>
            <a:r>
              <a:rPr lang="zh-CN" altLang="en-US" dirty="0"/>
              <a:t> 阶段中会把 </a:t>
            </a:r>
            <a:r>
              <a:rPr lang="en" altLang="zh-CN" dirty="0"/>
              <a:t>prompt</a:t>
            </a:r>
            <a:r>
              <a:rPr lang="zh-CN" altLang="en-US" dirty="0"/>
              <a:t> 过后得到的保存在 </a:t>
            </a:r>
            <a:r>
              <a:rPr lang="en" altLang="zh-CN" dirty="0"/>
              <a:t>cache</a:t>
            </a:r>
            <a:r>
              <a:rPr lang="zh-CN" altLang="en-US" dirty="0"/>
              <a:t> </a:t>
            </a:r>
            <a:r>
              <a:rPr lang="en" altLang="zh-CN" dirty="0"/>
              <a:t>k</a:t>
            </a:r>
            <a:r>
              <a:rPr lang="zh-CN" altLang="en-US" dirty="0"/>
              <a:t> 和 </a:t>
            </a:r>
            <a:r>
              <a:rPr lang="en" altLang="zh-CN" dirty="0"/>
              <a:t>cache</a:t>
            </a:r>
            <a:r>
              <a:rPr lang="zh-CN" altLang="en-US" dirty="0"/>
              <a:t> </a:t>
            </a:r>
            <a:r>
              <a:rPr lang="en" altLang="zh-CN" dirty="0"/>
              <a:t>v</a:t>
            </a:r>
            <a:r>
              <a:rPr lang="zh-CN" altLang="en-US" dirty="0"/>
              <a:t> 中。这样后面 </a:t>
            </a:r>
            <a:r>
              <a:rPr lang="en" altLang="zh-CN" dirty="0"/>
              <a:t>token</a:t>
            </a:r>
            <a:r>
              <a:rPr lang="zh-CN" altLang="en-US" dirty="0"/>
              <a:t> 计算 </a:t>
            </a:r>
            <a:r>
              <a:rPr lang="en" altLang="zh-CN" dirty="0"/>
              <a:t>attention</a:t>
            </a:r>
            <a:r>
              <a:rPr lang="zh-CN" altLang="en-US" dirty="0"/>
              <a:t> 时，就不需要对前面 </a:t>
            </a:r>
            <a:r>
              <a:rPr lang="en" altLang="zh-CN" dirty="0"/>
              <a:t>token</a:t>
            </a:r>
            <a:r>
              <a:rPr lang="zh-CN" altLang="en-US" dirty="0"/>
              <a:t> 重复计算，可以节省推理时间</a:t>
            </a:r>
            <a:endParaRPr lang="en-US" altLang="zh-CN" dirty="0"/>
          </a:p>
          <a:p>
            <a:endParaRPr lang="zh-CN" altLang="en-US" dirty="0"/>
          </a:p>
        </p:txBody>
      </p:sp>
      <p:pic>
        <p:nvPicPr>
          <p:cNvPr id="5" name="Picture 2" descr="图片">
            <a:extLst>
              <a:ext uri="{FF2B5EF4-FFF2-40B4-BE49-F238E27FC236}">
                <a16:creationId xmlns:a16="http://schemas.microsoft.com/office/drawing/2014/main" id="{53860D33-94BB-FAEA-D9DE-5C5A4DB252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2" t="22223" r="13141" b="13257"/>
          <a:stretch/>
        </p:blipFill>
        <p:spPr bwMode="auto">
          <a:xfrm>
            <a:off x="2646486" y="2911366"/>
            <a:ext cx="6903789" cy="344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6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2A1A3-4072-19AA-C5C1-039511D52423}"/>
              </a:ext>
            </a:extLst>
          </p:cNvPr>
          <p:cNvSpPr>
            <a:spLocks noGrp="1"/>
          </p:cNvSpPr>
          <p:nvPr>
            <p:ph type="title"/>
          </p:nvPr>
        </p:nvSpPr>
        <p:spPr>
          <a:xfrm>
            <a:off x="623635" y="558414"/>
            <a:ext cx="10963473" cy="589190"/>
          </a:xfrm>
        </p:spPr>
        <p:txBody>
          <a:bodyPr/>
          <a:lstStyle/>
          <a:p>
            <a:r>
              <a:rPr lang="en-US" altLang="zh-CN" dirty="0"/>
              <a:t>KV</a:t>
            </a:r>
            <a:r>
              <a:rPr lang="zh-CN" altLang="en-US" dirty="0"/>
              <a:t> </a:t>
            </a:r>
            <a:r>
              <a:rPr lang="en-US" altLang="zh-CN" dirty="0"/>
              <a:t>Cache</a:t>
            </a:r>
            <a:r>
              <a:rPr lang="zh-CN" altLang="en-US" dirty="0"/>
              <a:t>：</a:t>
            </a:r>
            <a:r>
              <a:rPr lang="en" altLang="zh-CN" dirty="0"/>
              <a:t>Prefill</a:t>
            </a:r>
            <a:endParaRPr lang="zh-CN" altLang="en-US" dirty="0"/>
          </a:p>
        </p:txBody>
      </p:sp>
      <p:sp>
        <p:nvSpPr>
          <p:cNvPr id="4" name="内容占位符 3">
            <a:extLst>
              <a:ext uri="{FF2B5EF4-FFF2-40B4-BE49-F238E27FC236}">
                <a16:creationId xmlns:a16="http://schemas.microsoft.com/office/drawing/2014/main" id="{DB0BB0B5-E68A-7624-D577-E09D778D4294}"/>
              </a:ext>
            </a:extLst>
          </p:cNvPr>
          <p:cNvSpPr>
            <a:spLocks noGrp="1"/>
          </p:cNvSpPr>
          <p:nvPr>
            <p:ph sz="half" idx="1"/>
          </p:nvPr>
        </p:nvSpPr>
        <p:spPr/>
        <p:txBody>
          <a:bodyPr/>
          <a:lstStyle/>
          <a:p>
            <a:pPr algn="l"/>
            <a:r>
              <a:rPr lang="zh-CN" altLang="en-US" dirty="0"/>
              <a:t>假设 </a:t>
            </a:r>
            <a:r>
              <a:rPr lang="en" altLang="zh-CN" dirty="0"/>
              <a:t>prompt</a:t>
            </a:r>
            <a:r>
              <a:rPr lang="zh-CN" altLang="en-US" dirty="0"/>
              <a:t> 中含有 </a:t>
            </a:r>
            <a:r>
              <a:rPr lang="en-US" altLang="zh-CN" dirty="0"/>
              <a:t>3</a:t>
            </a:r>
            <a:r>
              <a:rPr lang="zh-CN" altLang="en-US" dirty="0"/>
              <a:t> 个 </a:t>
            </a:r>
            <a:r>
              <a:rPr lang="en" altLang="zh-CN" dirty="0"/>
              <a:t>token</a:t>
            </a:r>
            <a:r>
              <a:rPr lang="zh-CN" altLang="en" dirty="0"/>
              <a:t>，</a:t>
            </a:r>
            <a:r>
              <a:rPr lang="en" altLang="zh-CN" dirty="0"/>
              <a:t>prefill</a:t>
            </a:r>
            <a:r>
              <a:rPr lang="zh-CN" altLang="en-US" dirty="0"/>
              <a:t> 阶段结束后，这三个 </a:t>
            </a:r>
            <a:r>
              <a:rPr lang="en" altLang="zh-CN" dirty="0"/>
              <a:t>token</a:t>
            </a:r>
            <a:r>
              <a:rPr lang="zh-CN" altLang="en-US" dirty="0"/>
              <a:t> 相关的 </a:t>
            </a:r>
            <a:r>
              <a:rPr lang="en" altLang="zh-CN" dirty="0"/>
              <a:t>KV</a:t>
            </a:r>
            <a:r>
              <a:rPr lang="zh-CN" altLang="en-US" dirty="0"/>
              <a:t> 值都被装进了 </a:t>
            </a:r>
            <a:r>
              <a:rPr lang="en" altLang="zh-CN" dirty="0"/>
              <a:t>cache</a:t>
            </a:r>
            <a:endParaRPr lang="zh-CN" altLang="en" dirty="0"/>
          </a:p>
          <a:p>
            <a:endParaRPr lang="zh-CN" altLang="en-US" dirty="0"/>
          </a:p>
        </p:txBody>
      </p:sp>
      <p:pic>
        <p:nvPicPr>
          <p:cNvPr id="3" name="Picture 2" descr="图片">
            <a:extLst>
              <a:ext uri="{FF2B5EF4-FFF2-40B4-BE49-F238E27FC236}">
                <a16:creationId xmlns:a16="http://schemas.microsoft.com/office/drawing/2014/main" id="{7C7D2F72-5E2B-6EAA-A32E-EB7CE03EF6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2" t="22223" r="13141" b="13257"/>
          <a:stretch/>
        </p:blipFill>
        <p:spPr bwMode="auto">
          <a:xfrm>
            <a:off x="2646486" y="2911366"/>
            <a:ext cx="6903789" cy="344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72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2A1A3-4072-19AA-C5C1-039511D52423}"/>
              </a:ext>
            </a:extLst>
          </p:cNvPr>
          <p:cNvSpPr>
            <a:spLocks noGrp="1"/>
          </p:cNvSpPr>
          <p:nvPr>
            <p:ph type="title"/>
          </p:nvPr>
        </p:nvSpPr>
        <p:spPr>
          <a:xfrm>
            <a:off x="623635" y="558414"/>
            <a:ext cx="10963473" cy="589190"/>
          </a:xfrm>
        </p:spPr>
        <p:txBody>
          <a:bodyPr/>
          <a:lstStyle/>
          <a:p>
            <a:r>
              <a:rPr lang="en-US" altLang="zh-CN" dirty="0"/>
              <a:t>KV</a:t>
            </a:r>
            <a:r>
              <a:rPr lang="zh-CN" altLang="en-US" dirty="0"/>
              <a:t> </a:t>
            </a:r>
            <a:r>
              <a:rPr lang="en-US" altLang="zh-CN" dirty="0"/>
              <a:t>Cache</a:t>
            </a:r>
            <a:r>
              <a:rPr lang="zh-CN" altLang="en-US" dirty="0"/>
              <a:t>：</a:t>
            </a:r>
            <a:r>
              <a:rPr lang="en" altLang="zh-CN" dirty="0"/>
              <a:t>Decode</a:t>
            </a:r>
            <a:endParaRPr lang="zh-CN" altLang="en-US" dirty="0"/>
          </a:p>
        </p:txBody>
      </p:sp>
      <p:sp>
        <p:nvSpPr>
          <p:cNvPr id="4" name="内容占位符 3">
            <a:extLst>
              <a:ext uri="{FF2B5EF4-FFF2-40B4-BE49-F238E27FC236}">
                <a16:creationId xmlns:a16="http://schemas.microsoft.com/office/drawing/2014/main" id="{DB0BB0B5-E68A-7624-D577-E09D778D4294}"/>
              </a:ext>
            </a:extLst>
          </p:cNvPr>
          <p:cNvSpPr>
            <a:spLocks noGrp="1"/>
          </p:cNvSpPr>
          <p:nvPr>
            <p:ph sz="half" idx="1"/>
          </p:nvPr>
        </p:nvSpPr>
        <p:spPr/>
        <p:txBody>
          <a:bodyPr/>
          <a:lstStyle/>
          <a:p>
            <a:pPr algn="l"/>
            <a:r>
              <a:rPr lang="en" altLang="zh-CN" dirty="0"/>
              <a:t>Decode</a:t>
            </a:r>
            <a:r>
              <a:rPr lang="zh-CN" altLang="en-US" dirty="0"/>
              <a:t> 阶段根据 </a:t>
            </a:r>
            <a:r>
              <a:rPr lang="en" altLang="zh-CN" dirty="0"/>
              <a:t>prompt</a:t>
            </a:r>
            <a:r>
              <a:rPr lang="zh-CN" altLang="en-US" dirty="0"/>
              <a:t> 的 </a:t>
            </a:r>
            <a:r>
              <a:rPr lang="en" altLang="zh-CN" dirty="0"/>
              <a:t>prefill</a:t>
            </a:r>
            <a:r>
              <a:rPr lang="zh-CN" altLang="en-US" dirty="0"/>
              <a:t> 结果，一个 </a:t>
            </a:r>
            <a:r>
              <a:rPr lang="en" altLang="zh-CN" dirty="0"/>
              <a:t>token</a:t>
            </a:r>
            <a:r>
              <a:rPr lang="zh-CN" altLang="en-US" dirty="0"/>
              <a:t> 一个 </a:t>
            </a:r>
            <a:r>
              <a:rPr lang="en" altLang="zh-CN" dirty="0"/>
              <a:t>token</a:t>
            </a:r>
            <a:r>
              <a:rPr lang="zh-CN" altLang="en-US" dirty="0"/>
              <a:t> 地生成 </a:t>
            </a:r>
            <a:r>
              <a:rPr lang="en" altLang="zh-CN" dirty="0"/>
              <a:t>response</a:t>
            </a:r>
          </a:p>
          <a:p>
            <a:pPr algn="l"/>
            <a:r>
              <a:rPr lang="zh-CN" altLang="en-US" dirty="0"/>
              <a:t>采用 </a:t>
            </a:r>
            <a:r>
              <a:rPr lang="en" altLang="zh-CN" dirty="0"/>
              <a:t>KV cache</a:t>
            </a:r>
            <a:r>
              <a:rPr lang="zh-CN" altLang="en-US" dirty="0"/>
              <a:t> 每一个 </a:t>
            </a:r>
            <a:r>
              <a:rPr lang="en" altLang="zh-CN" dirty="0"/>
              <a:t>decode</a:t>
            </a:r>
            <a:r>
              <a:rPr lang="zh-CN" altLang="en-US" dirty="0"/>
              <a:t> 把对应 </a:t>
            </a:r>
            <a:r>
              <a:rPr lang="en" altLang="zh-CN" dirty="0"/>
              <a:t>response token</a:t>
            </a:r>
            <a:r>
              <a:rPr lang="zh-CN" altLang="en-US" dirty="0"/>
              <a:t> </a:t>
            </a:r>
            <a:r>
              <a:rPr lang="en" altLang="zh-CN" dirty="0"/>
              <a:t>KV</a:t>
            </a:r>
            <a:r>
              <a:rPr lang="zh-CN" altLang="en-US" dirty="0"/>
              <a:t> 值存入 </a:t>
            </a:r>
            <a:r>
              <a:rPr lang="en" altLang="zh-CN" dirty="0"/>
              <a:t>cache</a:t>
            </a:r>
            <a:r>
              <a:rPr lang="zh-CN" altLang="en-US" dirty="0"/>
              <a:t> 中，能加速计算</a:t>
            </a:r>
            <a:endParaRPr lang="en-US" altLang="zh-CN" dirty="0"/>
          </a:p>
          <a:p>
            <a:r>
              <a:rPr lang="en" altLang="zh-CN" dirty="0"/>
              <a:t>t4</a:t>
            </a:r>
            <a:r>
              <a:rPr lang="zh-CN" altLang="en-US" dirty="0"/>
              <a:t> 与 </a:t>
            </a:r>
            <a:r>
              <a:rPr lang="en" altLang="zh-CN" dirty="0"/>
              <a:t>cache</a:t>
            </a:r>
            <a:r>
              <a:rPr lang="zh-CN" altLang="en-US" dirty="0"/>
              <a:t> 中 </a:t>
            </a:r>
            <a:r>
              <a:rPr lang="en" altLang="zh-CN" dirty="0"/>
              <a:t>t0~t3</a:t>
            </a:r>
            <a:r>
              <a:rPr lang="zh-CN" altLang="en-US" dirty="0"/>
              <a:t> 的 </a:t>
            </a:r>
            <a:r>
              <a:rPr lang="en" altLang="zh-CN" dirty="0"/>
              <a:t>KV</a:t>
            </a:r>
            <a:r>
              <a:rPr lang="zh-CN" altLang="en-US" dirty="0"/>
              <a:t> 值计算完 </a:t>
            </a:r>
            <a:r>
              <a:rPr lang="en" altLang="zh-CN" dirty="0"/>
              <a:t>attention</a:t>
            </a:r>
            <a:r>
              <a:rPr lang="zh-CN" altLang="en-US" dirty="0"/>
              <a:t> 后，就把自己的 </a:t>
            </a:r>
            <a:r>
              <a:rPr lang="en" altLang="zh-CN" dirty="0"/>
              <a:t>KV</a:t>
            </a:r>
            <a:r>
              <a:rPr lang="zh-CN" altLang="en-US" dirty="0"/>
              <a:t> 值也装进 </a:t>
            </a:r>
            <a:r>
              <a:rPr lang="en" altLang="zh-CN" dirty="0"/>
              <a:t>cache</a:t>
            </a:r>
            <a:r>
              <a:rPr lang="zh-CN" altLang="en-US" dirty="0"/>
              <a:t> 中</a:t>
            </a:r>
            <a:endParaRPr lang="en-US" altLang="zh-CN" dirty="0"/>
          </a:p>
        </p:txBody>
      </p:sp>
      <p:pic>
        <p:nvPicPr>
          <p:cNvPr id="3" name="Picture 2" descr="图片">
            <a:extLst>
              <a:ext uri="{FF2B5EF4-FFF2-40B4-BE49-F238E27FC236}">
                <a16:creationId xmlns:a16="http://schemas.microsoft.com/office/drawing/2014/main" id="{7C7D2F72-5E2B-6EAA-A32E-EB7CE03EF6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2" t="22223" r="13141" b="13257"/>
          <a:stretch/>
        </p:blipFill>
        <p:spPr bwMode="auto">
          <a:xfrm>
            <a:off x="2646486" y="2911366"/>
            <a:ext cx="6903789" cy="344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407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2A1A3-4072-19AA-C5C1-039511D52423}"/>
              </a:ext>
            </a:extLst>
          </p:cNvPr>
          <p:cNvSpPr>
            <a:spLocks noGrp="1"/>
          </p:cNvSpPr>
          <p:nvPr>
            <p:ph type="title"/>
          </p:nvPr>
        </p:nvSpPr>
        <p:spPr>
          <a:xfrm>
            <a:off x="623635" y="558414"/>
            <a:ext cx="10963473" cy="589190"/>
          </a:xfrm>
        </p:spPr>
        <p:txBody>
          <a:bodyPr/>
          <a:lstStyle/>
          <a:p>
            <a:r>
              <a:rPr lang="en-US" altLang="zh-CN" dirty="0"/>
              <a:t>KV</a:t>
            </a:r>
            <a:r>
              <a:rPr lang="zh-CN" altLang="en-US" dirty="0"/>
              <a:t> </a:t>
            </a:r>
            <a:r>
              <a:rPr lang="en-US" altLang="zh-CN" dirty="0"/>
              <a:t>Cache</a:t>
            </a:r>
            <a:r>
              <a:rPr lang="zh-CN" altLang="en-US" dirty="0"/>
              <a:t>：</a:t>
            </a:r>
            <a:r>
              <a:rPr lang="en" altLang="zh-CN" dirty="0"/>
              <a:t>Decode</a:t>
            </a:r>
            <a:endParaRPr lang="zh-CN" altLang="en-US" dirty="0"/>
          </a:p>
        </p:txBody>
      </p:sp>
      <p:sp>
        <p:nvSpPr>
          <p:cNvPr id="4" name="内容占位符 3">
            <a:extLst>
              <a:ext uri="{FF2B5EF4-FFF2-40B4-BE49-F238E27FC236}">
                <a16:creationId xmlns:a16="http://schemas.microsoft.com/office/drawing/2014/main" id="{DB0BB0B5-E68A-7624-D577-E09D778D4294}"/>
              </a:ext>
            </a:extLst>
          </p:cNvPr>
          <p:cNvSpPr>
            <a:spLocks noGrp="1"/>
          </p:cNvSpPr>
          <p:nvPr>
            <p:ph sz="half" idx="1"/>
          </p:nvPr>
        </p:nvSpPr>
        <p:spPr/>
        <p:txBody>
          <a:bodyPr/>
          <a:lstStyle/>
          <a:p>
            <a:pPr algn="l"/>
            <a:r>
              <a:rPr lang="zh-CN" altLang="en-US" dirty="0"/>
              <a:t>从上述过程中，可以发现 </a:t>
            </a:r>
            <a:r>
              <a:rPr lang="en" altLang="zh-CN" dirty="0"/>
              <a:t>KV cache</a:t>
            </a:r>
            <a:r>
              <a:rPr lang="zh-CN" altLang="en-US" dirty="0"/>
              <a:t> 推理时特点：</a:t>
            </a:r>
          </a:p>
          <a:p>
            <a:pPr marL="582006" lvl="1" indent="-342900">
              <a:buFont typeface="+mj-lt"/>
              <a:buAutoNum type="arabicPeriod"/>
            </a:pPr>
            <a:r>
              <a:rPr lang="zh-CN" altLang="en-US" dirty="0"/>
              <a:t>随着 </a:t>
            </a:r>
            <a:r>
              <a:rPr lang="en" altLang="zh-CN" dirty="0"/>
              <a:t>prompt</a:t>
            </a:r>
            <a:r>
              <a:rPr lang="zh-CN" altLang="en-US" dirty="0"/>
              <a:t> 数量变多和序列变长，</a:t>
            </a:r>
            <a:r>
              <a:rPr lang="en" altLang="zh-CN" dirty="0"/>
              <a:t>KV cache</a:t>
            </a:r>
            <a:r>
              <a:rPr lang="zh-CN" altLang="en-US" dirty="0"/>
              <a:t> 也变大，对 </a:t>
            </a:r>
            <a:r>
              <a:rPr lang="en" altLang="zh-CN" dirty="0"/>
              <a:t>GPU</a:t>
            </a:r>
            <a:r>
              <a:rPr lang="zh-CN" altLang="en-US" dirty="0"/>
              <a:t> 显存造成压力</a:t>
            </a:r>
          </a:p>
          <a:p>
            <a:pPr marL="582006" lvl="1" indent="-342900">
              <a:buFont typeface="+mj-lt"/>
              <a:buAutoNum type="arabicPeriod"/>
            </a:pPr>
            <a:r>
              <a:rPr lang="zh-CN" altLang="en-US" dirty="0"/>
              <a:t>由于输出的序列长度无法预先知道，所以很难提前为 </a:t>
            </a:r>
            <a:r>
              <a:rPr lang="en" altLang="zh-CN" dirty="0"/>
              <a:t>KV cache</a:t>
            </a:r>
            <a:r>
              <a:rPr lang="zh-CN" altLang="en-US" dirty="0"/>
              <a:t> 量身定制存储空间</a:t>
            </a:r>
          </a:p>
        </p:txBody>
      </p:sp>
      <p:pic>
        <p:nvPicPr>
          <p:cNvPr id="3" name="Picture 2" descr="图片">
            <a:extLst>
              <a:ext uri="{FF2B5EF4-FFF2-40B4-BE49-F238E27FC236}">
                <a16:creationId xmlns:a16="http://schemas.microsoft.com/office/drawing/2014/main" id="{7C7D2F72-5E2B-6EAA-A32E-EB7CE03EF6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2" t="22223" r="13141" b="13257"/>
          <a:stretch/>
        </p:blipFill>
        <p:spPr bwMode="auto">
          <a:xfrm>
            <a:off x="2646486" y="2911366"/>
            <a:ext cx="6903789" cy="344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795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2A1A3-4072-19AA-C5C1-039511D52423}"/>
              </a:ext>
            </a:extLst>
          </p:cNvPr>
          <p:cNvSpPr>
            <a:spLocks noGrp="1"/>
          </p:cNvSpPr>
          <p:nvPr>
            <p:ph type="title"/>
          </p:nvPr>
        </p:nvSpPr>
        <p:spPr>
          <a:xfrm>
            <a:off x="623635" y="558414"/>
            <a:ext cx="10963473" cy="589190"/>
          </a:xfrm>
        </p:spPr>
        <p:txBody>
          <a:bodyPr/>
          <a:lstStyle/>
          <a:p>
            <a:r>
              <a:rPr lang="zh-CN" altLang="en-US" dirty="0"/>
              <a:t>瓶颈分析</a:t>
            </a:r>
          </a:p>
        </p:txBody>
      </p:sp>
      <p:sp>
        <p:nvSpPr>
          <p:cNvPr id="4" name="内容占位符 3">
            <a:extLst>
              <a:ext uri="{FF2B5EF4-FFF2-40B4-BE49-F238E27FC236}">
                <a16:creationId xmlns:a16="http://schemas.microsoft.com/office/drawing/2014/main" id="{39DA5FB6-CE8D-F212-45DF-B6BF27CCF1F2}"/>
              </a:ext>
            </a:extLst>
          </p:cNvPr>
          <p:cNvSpPr>
            <a:spLocks noGrp="1"/>
          </p:cNvSpPr>
          <p:nvPr>
            <p:ph sz="half" idx="1"/>
          </p:nvPr>
        </p:nvSpPr>
        <p:spPr/>
        <p:txBody>
          <a:bodyPr/>
          <a:lstStyle/>
          <a:p>
            <a:r>
              <a:rPr lang="zh-CN" altLang="en-US" dirty="0"/>
              <a:t>训练的过程，大量的矩阵乘，因此整体训练是计算密集型 </a:t>
            </a:r>
            <a:r>
              <a:rPr lang="en-US" altLang="zh-CN" dirty="0"/>
              <a:t>Computer</a:t>
            </a:r>
            <a:r>
              <a:rPr lang="zh-CN" altLang="en-US" dirty="0"/>
              <a:t> </a:t>
            </a:r>
            <a:r>
              <a:rPr lang="en-US" altLang="zh-CN" dirty="0"/>
              <a:t>Bounding</a:t>
            </a:r>
            <a:endParaRPr lang="zh-CN" altLang="en-US" dirty="0"/>
          </a:p>
        </p:txBody>
      </p:sp>
      <p:pic>
        <p:nvPicPr>
          <p:cNvPr id="16386" name="Picture 2" descr="The key, query and value vectors">
            <a:extLst>
              <a:ext uri="{FF2B5EF4-FFF2-40B4-BE49-F238E27FC236}">
                <a16:creationId xmlns:a16="http://schemas.microsoft.com/office/drawing/2014/main" id="{ED397160-0609-314C-6B74-B51CCDF40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95" y="2261183"/>
            <a:ext cx="4806947" cy="3943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KQV matrix">
            <a:extLst>
              <a:ext uri="{FF2B5EF4-FFF2-40B4-BE49-F238E27FC236}">
                <a16:creationId xmlns:a16="http://schemas.microsoft.com/office/drawing/2014/main" id="{7A1FDA9A-EEAC-58BC-21D7-9C0379D55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277" y="2411656"/>
            <a:ext cx="6267391" cy="3943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455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2A1A3-4072-19AA-C5C1-039511D52423}"/>
              </a:ext>
            </a:extLst>
          </p:cNvPr>
          <p:cNvSpPr>
            <a:spLocks noGrp="1"/>
          </p:cNvSpPr>
          <p:nvPr>
            <p:ph type="title"/>
          </p:nvPr>
        </p:nvSpPr>
        <p:spPr>
          <a:xfrm>
            <a:off x="623635" y="558414"/>
            <a:ext cx="10963473" cy="589190"/>
          </a:xfrm>
        </p:spPr>
        <p:txBody>
          <a:bodyPr/>
          <a:lstStyle/>
          <a:p>
            <a:r>
              <a:rPr lang="zh-CN" altLang="en-US" dirty="0"/>
              <a:t>瓶颈分析</a:t>
            </a:r>
          </a:p>
        </p:txBody>
      </p:sp>
      <p:sp>
        <p:nvSpPr>
          <p:cNvPr id="4" name="内容占位符 3">
            <a:extLst>
              <a:ext uri="{FF2B5EF4-FFF2-40B4-BE49-F238E27FC236}">
                <a16:creationId xmlns:a16="http://schemas.microsoft.com/office/drawing/2014/main" id="{39DA5FB6-CE8D-F212-45DF-B6BF27CCF1F2}"/>
              </a:ext>
            </a:extLst>
          </p:cNvPr>
          <p:cNvSpPr>
            <a:spLocks noGrp="1"/>
          </p:cNvSpPr>
          <p:nvPr>
            <p:ph sz="half" idx="1"/>
          </p:nvPr>
        </p:nvSpPr>
        <p:spPr/>
        <p:txBody>
          <a:bodyPr/>
          <a:lstStyle/>
          <a:p>
            <a:pPr algn="just" rtl="0">
              <a:spcBef>
                <a:spcPts val="1000"/>
              </a:spcBef>
              <a:spcAft>
                <a:spcPts val="0"/>
              </a:spcAft>
            </a:pPr>
            <a:r>
              <a:rPr lang="en" altLang="zh-CN" dirty="0">
                <a:solidFill>
                  <a:srgbClr val="C00000"/>
                </a:solidFill>
              </a:rPr>
              <a:t>LLM </a:t>
            </a:r>
            <a:r>
              <a:rPr lang="zh-CN" altLang="en-US" dirty="0">
                <a:solidFill>
                  <a:srgbClr val="C00000"/>
                </a:solidFill>
              </a:rPr>
              <a:t>推理 </a:t>
            </a:r>
            <a:r>
              <a:rPr lang="en" altLang="zh-CN" dirty="0">
                <a:solidFill>
                  <a:srgbClr val="C00000"/>
                </a:solidFill>
              </a:rPr>
              <a:t>Prefill </a:t>
            </a:r>
            <a:r>
              <a:rPr lang="en-US" altLang="zh-CN" dirty="0">
                <a:solidFill>
                  <a:srgbClr val="C00000"/>
                </a:solidFill>
              </a:rPr>
              <a:t>&amp;</a:t>
            </a:r>
            <a:r>
              <a:rPr lang="zh-CN" altLang="en-US" dirty="0">
                <a:solidFill>
                  <a:srgbClr val="C00000"/>
                </a:solidFill>
              </a:rPr>
              <a:t> </a:t>
            </a:r>
            <a:r>
              <a:rPr lang="en" altLang="zh-CN" dirty="0">
                <a:solidFill>
                  <a:srgbClr val="C00000"/>
                </a:solidFill>
              </a:rPr>
              <a:t>Decoding </a:t>
            </a:r>
            <a:r>
              <a:rPr lang="zh-CN" altLang="en-US" dirty="0">
                <a:solidFill>
                  <a:srgbClr val="C00000"/>
                </a:solidFill>
              </a:rPr>
              <a:t>阶段 </a:t>
            </a:r>
            <a:r>
              <a:rPr lang="en" altLang="zh-CN" dirty="0">
                <a:solidFill>
                  <a:srgbClr val="C00000"/>
                </a:solidFill>
              </a:rPr>
              <a:t>Roofline Model </a:t>
            </a:r>
            <a:r>
              <a:rPr lang="zh-CN" altLang="en-US" dirty="0">
                <a:solidFill>
                  <a:srgbClr val="C00000"/>
                </a:solidFill>
              </a:rPr>
              <a:t>近似如下，其中：</a:t>
            </a:r>
          </a:p>
          <a:p>
            <a:pPr marL="582006" lvl="1" indent="-342900" algn="just">
              <a:spcAft>
                <a:spcPts val="0"/>
              </a:spcAft>
              <a:buFont typeface="+mj-lt"/>
              <a:buAutoNum type="arabicPeriod"/>
            </a:pPr>
            <a:r>
              <a:rPr lang="zh-CN" altLang="en-US" b="1" dirty="0"/>
              <a:t>三角 </a:t>
            </a:r>
            <a:r>
              <a:rPr lang="en" altLang="zh-CN" b="1" dirty="0"/>
              <a:t>Prefill</a:t>
            </a:r>
            <a:r>
              <a:rPr lang="zh-CN" altLang="en-US" b="1" dirty="0"/>
              <a:t>：</a:t>
            </a:r>
            <a:r>
              <a:rPr lang="zh-CN" altLang="en-US" dirty="0"/>
              <a:t>设 </a:t>
            </a:r>
            <a:r>
              <a:rPr lang="en" altLang="zh-CN" dirty="0"/>
              <a:t>Batch size</a:t>
            </a:r>
            <a:r>
              <a:rPr lang="en-US" altLang="zh-CN" dirty="0"/>
              <a:t>=1</a:t>
            </a:r>
            <a:r>
              <a:rPr lang="zh-CN" altLang="en-US" dirty="0"/>
              <a:t>，</a:t>
            </a:r>
            <a:r>
              <a:rPr lang="en" altLang="zh-CN" dirty="0"/>
              <a:t>Sequence Length </a:t>
            </a:r>
            <a:r>
              <a:rPr lang="zh-CN" altLang="en-US" dirty="0"/>
              <a:t>越大计算强度越大，通常属于 </a:t>
            </a:r>
            <a:r>
              <a:rPr lang="en" altLang="zh-CN" dirty="0"/>
              <a:t>Compute Bound</a:t>
            </a:r>
            <a:endParaRPr lang="zh-CN" altLang="en-US" dirty="0"/>
          </a:p>
          <a:p>
            <a:pPr marL="582006" lvl="1" indent="-342900" algn="just">
              <a:spcAft>
                <a:spcPts val="0"/>
              </a:spcAft>
              <a:buFont typeface="+mj-lt"/>
              <a:buAutoNum type="arabicPeriod"/>
            </a:pPr>
            <a:r>
              <a:rPr lang="zh-CN" altLang="en-US" b="1" dirty="0"/>
              <a:t>原型 </a:t>
            </a:r>
            <a:r>
              <a:rPr lang="en" altLang="zh-CN" b="1" dirty="0"/>
              <a:t>Decoding</a:t>
            </a:r>
            <a:r>
              <a:rPr lang="zh-CN" altLang="en-US" b="1" dirty="0"/>
              <a:t>：</a:t>
            </a:r>
            <a:r>
              <a:rPr lang="en" altLang="zh-CN" dirty="0"/>
              <a:t>Batch size </a:t>
            </a:r>
            <a:r>
              <a:rPr lang="zh-CN" altLang="en-US" dirty="0"/>
              <a:t>越大，计算强度越大，理论性能峰值越大，通常属于</a:t>
            </a:r>
            <a:r>
              <a:rPr lang="en" altLang="zh-CN" dirty="0"/>
              <a:t>Memory Bound</a:t>
            </a:r>
            <a:endParaRPr lang="zh-CN" altLang="en-US" dirty="0"/>
          </a:p>
        </p:txBody>
      </p:sp>
      <p:pic>
        <p:nvPicPr>
          <p:cNvPr id="20482" name="Picture 2" descr="Model Bandwidth Utilization">
            <a:extLst>
              <a:ext uri="{FF2B5EF4-FFF2-40B4-BE49-F238E27FC236}">
                <a16:creationId xmlns:a16="http://schemas.microsoft.com/office/drawing/2014/main" id="{DC97D8A1-9061-653A-D993-8A7EC4C3A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216" y="2963918"/>
            <a:ext cx="7855401" cy="3482428"/>
          </a:xfrm>
          <a:prstGeom prst="rect">
            <a:avLst/>
          </a:prstGeom>
          <a:noFill/>
          <a:extLst>
            <a:ext uri="{909E8E84-426E-40DD-AFC4-6F175D3DCCD1}">
              <a14:hiddenFill xmlns:a14="http://schemas.microsoft.com/office/drawing/2010/main">
                <a:solidFill>
                  <a:srgbClr val="FFFFFF"/>
                </a:solidFill>
              </a14:hiddenFill>
            </a:ext>
          </a:extLst>
        </p:spPr>
      </p:pic>
      <p:sp>
        <p:nvSpPr>
          <p:cNvPr id="3" name="三角形 2">
            <a:extLst>
              <a:ext uri="{FF2B5EF4-FFF2-40B4-BE49-F238E27FC236}">
                <a16:creationId xmlns:a16="http://schemas.microsoft.com/office/drawing/2014/main" id="{4BB12628-E099-EA92-04DA-C456FCD5211A}"/>
              </a:ext>
            </a:extLst>
          </p:cNvPr>
          <p:cNvSpPr/>
          <p:nvPr/>
        </p:nvSpPr>
        <p:spPr>
          <a:xfrm>
            <a:off x="3163614" y="4067504"/>
            <a:ext cx="483476" cy="399393"/>
          </a:xfrm>
          <a:prstGeom prst="triangl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三角形 5">
            <a:extLst>
              <a:ext uri="{FF2B5EF4-FFF2-40B4-BE49-F238E27FC236}">
                <a16:creationId xmlns:a16="http://schemas.microsoft.com/office/drawing/2014/main" id="{59D95F5F-618E-706F-C852-35AA25B185EF}"/>
              </a:ext>
            </a:extLst>
          </p:cNvPr>
          <p:cNvSpPr/>
          <p:nvPr/>
        </p:nvSpPr>
        <p:spPr>
          <a:xfrm>
            <a:off x="5176345" y="2963918"/>
            <a:ext cx="483476" cy="399393"/>
          </a:xfrm>
          <a:prstGeom prst="triangl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三角形 6">
            <a:extLst>
              <a:ext uri="{FF2B5EF4-FFF2-40B4-BE49-F238E27FC236}">
                <a16:creationId xmlns:a16="http://schemas.microsoft.com/office/drawing/2014/main" id="{2DE627D0-A030-E36F-04FE-EA7F3758869F}"/>
              </a:ext>
            </a:extLst>
          </p:cNvPr>
          <p:cNvSpPr/>
          <p:nvPr/>
        </p:nvSpPr>
        <p:spPr>
          <a:xfrm>
            <a:off x="6702664" y="2963917"/>
            <a:ext cx="483476" cy="399393"/>
          </a:xfrm>
          <a:prstGeom prst="triangl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17726937-614B-FDB5-3998-E97516353915}"/>
              </a:ext>
            </a:extLst>
          </p:cNvPr>
          <p:cNvSpPr/>
          <p:nvPr/>
        </p:nvSpPr>
        <p:spPr>
          <a:xfrm>
            <a:off x="2317532" y="4861035"/>
            <a:ext cx="468000" cy="4680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C1A57AE6-99CD-D04E-02A5-40F907243606}"/>
              </a:ext>
            </a:extLst>
          </p:cNvPr>
          <p:cNvSpPr/>
          <p:nvPr/>
        </p:nvSpPr>
        <p:spPr>
          <a:xfrm>
            <a:off x="4066055" y="3216455"/>
            <a:ext cx="468000" cy="4680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0831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8F34E5E-22EE-A09C-D27C-FC130D8BBC22}"/>
              </a:ext>
            </a:extLst>
          </p:cNvPr>
          <p:cNvSpPr>
            <a:spLocks noGrp="1"/>
          </p:cNvSpPr>
          <p:nvPr>
            <p:ph type="title"/>
          </p:nvPr>
        </p:nvSpPr>
        <p:spPr/>
        <p:txBody>
          <a:bodyPr/>
          <a:lstStyle/>
          <a:p>
            <a:r>
              <a:rPr lang="zh-CN" altLang="en-US" dirty="0"/>
              <a:t>瓶颈分析</a:t>
            </a:r>
          </a:p>
        </p:txBody>
      </p:sp>
      <p:sp>
        <p:nvSpPr>
          <p:cNvPr id="5" name="内容占位符 4">
            <a:extLst>
              <a:ext uri="{FF2B5EF4-FFF2-40B4-BE49-F238E27FC236}">
                <a16:creationId xmlns:a16="http://schemas.microsoft.com/office/drawing/2014/main" id="{2A97D6A6-8AF8-13EA-F79A-5940872D782A}"/>
              </a:ext>
            </a:extLst>
          </p:cNvPr>
          <p:cNvSpPr>
            <a:spLocks noGrp="1"/>
          </p:cNvSpPr>
          <p:nvPr>
            <p:ph sz="half" idx="1"/>
          </p:nvPr>
        </p:nvSpPr>
        <p:spPr/>
        <p:txBody>
          <a:bodyPr/>
          <a:lstStyle/>
          <a:p>
            <a:r>
              <a:rPr lang="en" altLang="zh-CN" dirty="0"/>
              <a:t>Prefill </a:t>
            </a:r>
            <a:r>
              <a:rPr lang="zh-CN" altLang="en-US" dirty="0"/>
              <a:t>阶段在比较小 </a:t>
            </a:r>
            <a:r>
              <a:rPr lang="en" altLang="zh-CN" dirty="0"/>
              <a:t>Batch Size </a:t>
            </a:r>
            <a:r>
              <a:rPr lang="zh-CN" altLang="en-US" dirty="0"/>
              <a:t>下就可以获得比较大的计算强度，相应的吞吐也很高</a:t>
            </a:r>
            <a:endParaRPr lang="en-US" altLang="zh-CN" dirty="0"/>
          </a:p>
          <a:p>
            <a:r>
              <a:rPr lang="en" altLang="zh-CN" dirty="0"/>
              <a:t>Decoding </a:t>
            </a:r>
            <a:r>
              <a:rPr lang="zh-CN" altLang="en-US" dirty="0"/>
              <a:t>阶段需要比较大的 </a:t>
            </a:r>
            <a:r>
              <a:rPr lang="en" altLang="zh-CN" dirty="0"/>
              <a:t>Batch Size </a:t>
            </a:r>
            <a:r>
              <a:rPr lang="zh-CN" altLang="en-US" dirty="0"/>
              <a:t>才能获得相对高的计算强度及吞吐</a:t>
            </a:r>
          </a:p>
        </p:txBody>
      </p:sp>
      <p:pic>
        <p:nvPicPr>
          <p:cNvPr id="21506" name="Picture 2" descr="图片">
            <a:extLst>
              <a:ext uri="{FF2B5EF4-FFF2-40B4-BE49-F238E27FC236}">
                <a16:creationId xmlns:a16="http://schemas.microsoft.com/office/drawing/2014/main" id="{3235E5F3-73FD-DC1C-A590-8D14ED1C8F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867"/>
          <a:stretch/>
        </p:blipFill>
        <p:spPr bwMode="auto">
          <a:xfrm>
            <a:off x="1987163" y="2770749"/>
            <a:ext cx="8236416" cy="3584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573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8F34E5E-22EE-A09C-D27C-FC130D8BBC22}"/>
              </a:ext>
            </a:extLst>
          </p:cNvPr>
          <p:cNvSpPr>
            <a:spLocks noGrp="1"/>
          </p:cNvSpPr>
          <p:nvPr>
            <p:ph type="title"/>
          </p:nvPr>
        </p:nvSpPr>
        <p:spPr/>
        <p:txBody>
          <a:bodyPr/>
          <a:lstStyle/>
          <a:p>
            <a:r>
              <a:rPr lang="zh-CN" altLang="en-US" dirty="0"/>
              <a:t>瓶颈分析</a:t>
            </a:r>
          </a:p>
        </p:txBody>
      </p:sp>
      <p:sp>
        <p:nvSpPr>
          <p:cNvPr id="5" name="内容占位符 4">
            <a:extLst>
              <a:ext uri="{FF2B5EF4-FFF2-40B4-BE49-F238E27FC236}">
                <a16:creationId xmlns:a16="http://schemas.microsoft.com/office/drawing/2014/main" id="{2A97D6A6-8AF8-13EA-F79A-5940872D782A}"/>
              </a:ext>
            </a:extLst>
          </p:cNvPr>
          <p:cNvSpPr>
            <a:spLocks noGrp="1"/>
          </p:cNvSpPr>
          <p:nvPr>
            <p:ph sz="half" idx="1"/>
          </p:nvPr>
        </p:nvSpPr>
        <p:spPr/>
        <p:txBody>
          <a:bodyPr/>
          <a:lstStyle/>
          <a:p>
            <a:r>
              <a:rPr lang="en" altLang="zh-CN" dirty="0"/>
              <a:t>Prefill </a:t>
            </a:r>
            <a:r>
              <a:rPr lang="zh-CN" altLang="en-US" dirty="0"/>
              <a:t>阶段在比较小 </a:t>
            </a:r>
            <a:r>
              <a:rPr lang="en" altLang="zh-CN" dirty="0"/>
              <a:t>Batch Size </a:t>
            </a:r>
            <a:r>
              <a:rPr lang="zh-CN" altLang="en-US" dirty="0"/>
              <a:t>下就可以获得比较大的计算强度，相应的吞吐也很高</a:t>
            </a:r>
            <a:endParaRPr lang="en-US" altLang="zh-CN" dirty="0"/>
          </a:p>
          <a:p>
            <a:r>
              <a:rPr lang="en" altLang="zh-CN" dirty="0"/>
              <a:t>Decoding </a:t>
            </a:r>
            <a:r>
              <a:rPr lang="zh-CN" altLang="en-US" dirty="0"/>
              <a:t>阶段需要比较大的 </a:t>
            </a:r>
            <a:r>
              <a:rPr lang="en" altLang="zh-CN" dirty="0"/>
              <a:t>Batch Size </a:t>
            </a:r>
            <a:r>
              <a:rPr lang="zh-CN" altLang="en-US" dirty="0"/>
              <a:t>才能获得相对高的计算强度及吞吐</a:t>
            </a:r>
          </a:p>
        </p:txBody>
      </p:sp>
      <p:pic>
        <p:nvPicPr>
          <p:cNvPr id="21506" name="Picture 2" descr="图片">
            <a:extLst>
              <a:ext uri="{FF2B5EF4-FFF2-40B4-BE49-F238E27FC236}">
                <a16:creationId xmlns:a16="http://schemas.microsoft.com/office/drawing/2014/main" id="{3235E5F3-73FD-DC1C-A590-8D14ED1C8F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981" b="15268"/>
          <a:stretch/>
        </p:blipFill>
        <p:spPr bwMode="auto">
          <a:xfrm>
            <a:off x="2105763" y="2659117"/>
            <a:ext cx="7794981" cy="378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264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7C8E4-3300-3D16-A2AB-A8E87EE8B13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F5E4546-93BE-FFEA-8EC9-B7100A43D4A4}"/>
              </a:ext>
            </a:extLst>
          </p:cNvPr>
          <p:cNvSpPr>
            <a:spLocks noGrp="1"/>
          </p:cNvSpPr>
          <p:nvPr>
            <p:ph sz="half" idx="1"/>
          </p:nvPr>
        </p:nvSpPr>
        <p:spPr/>
        <p:txBody>
          <a:bodyPr/>
          <a:lstStyle/>
          <a:p>
            <a:r>
              <a:rPr kumimoji="1" lang="en" altLang="zh-CN" dirty="0">
                <a:solidFill>
                  <a:srgbClr val="0432FF"/>
                </a:solidFill>
                <a:hlinkClick r:id="rId2">
                  <a:extLst>
                    <a:ext uri="{A12FA001-AC4F-418D-AE19-62706E023703}">
                      <ahyp:hlinkClr xmlns:ahyp="http://schemas.microsoft.com/office/drawing/2018/hyperlinkcolor" val="tx"/>
                    </a:ext>
                  </a:extLst>
                </a:hlinkClick>
              </a:rPr>
              <a:t>https://www.omrimallis.com/posts/understanding-how-llm-inference-works-with-llama-cpp/</a:t>
            </a:r>
            <a:endParaRPr kumimoji="1" lang="en" altLang="zh-CN" dirty="0">
              <a:solidFill>
                <a:srgbClr val="0432FF"/>
              </a:solidFill>
            </a:endParaRPr>
          </a:p>
          <a:p>
            <a:r>
              <a:rPr kumimoji="1" lang="en" altLang="zh-CN" dirty="0">
                <a:solidFill>
                  <a:srgbClr val="0432FF"/>
                </a:solidFill>
                <a:hlinkClick r:id="rId3">
                  <a:extLst>
                    <a:ext uri="{A12FA001-AC4F-418D-AE19-62706E023703}">
                      <ahyp:hlinkClr xmlns:ahyp="http://schemas.microsoft.com/office/drawing/2018/hyperlinkcolor" val="tx"/>
                    </a:ext>
                  </a:extLst>
                </a:hlinkClick>
              </a:rPr>
              <a:t>https://www.databricks.com/blog/</a:t>
            </a:r>
            <a:r>
              <a:rPr kumimoji="1" lang="en" altLang="zh-CN" dirty="0">
                <a:solidFill>
                  <a:srgbClr val="0432FF"/>
                </a:solidFill>
                <a:hlinkClick r:id="rId4">
                  <a:extLst>
                    <a:ext uri="{A12FA001-AC4F-418D-AE19-62706E023703}">
                      <ahyp:hlinkClr xmlns:ahyp="http://schemas.microsoft.com/office/drawing/2018/hyperlinkcolor" val="tx"/>
                    </a:ext>
                  </a:extLst>
                </a:hlinkClick>
              </a:rPr>
              <a:t>llm-inference-performance-engineering-best-practices</a:t>
            </a:r>
            <a:endParaRPr kumimoji="1" lang="en" altLang="zh-CN" dirty="0">
              <a:solidFill>
                <a:srgbClr val="0432FF"/>
              </a:solidFill>
            </a:endParaRPr>
          </a:p>
          <a:p>
            <a:r>
              <a:rPr kumimoji="1" lang="en" altLang="zh-CN" dirty="0">
                <a:solidFill>
                  <a:srgbClr val="0432FF"/>
                </a:solidFill>
              </a:rPr>
              <a:t>SARATHI: Efficient LLM Inference by Piggybacking Decodes with Chunked Prefills</a:t>
            </a:r>
          </a:p>
          <a:p>
            <a:endParaRPr kumimoji="1" lang="en" altLang="zh-CN" dirty="0">
              <a:solidFill>
                <a:srgbClr val="0432FF"/>
              </a:solidFill>
            </a:endParaRPr>
          </a:p>
        </p:txBody>
      </p:sp>
    </p:spTree>
    <p:extLst>
      <p:ext uri="{BB962C8B-B14F-4D97-AF65-F5344CB8AC3E}">
        <p14:creationId xmlns:p14="http://schemas.microsoft.com/office/powerpoint/2010/main" val="1424824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41816"/>
            <a:ext cx="11161240" cy="4068704"/>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rtl="0">
              <a:lnSpc>
                <a:spcPct val="120000"/>
              </a:lnSpc>
              <a:spcBef>
                <a:spcPts val="1800"/>
              </a:spcBef>
              <a:spcAft>
                <a:spcPts val="600"/>
              </a:spcAft>
            </a:pPr>
            <a:r>
              <a:rPr lang="zh-CN" altLang="en" sz="11500" dirty="0">
                <a:latin typeface="Lexend" pitchFamily="2" charset="0"/>
              </a:rPr>
              <a:t>大模型</a:t>
            </a:r>
            <a:r>
              <a:rPr lang="zh-CN" altLang="en-US" sz="11500" dirty="0">
                <a:latin typeface="Lexend" pitchFamily="2" charset="0"/>
              </a:rPr>
              <a:t>推理流程</a:t>
            </a:r>
            <a:endParaRPr lang="en" altLang="zh-CN" sz="11500" dirty="0">
              <a:latin typeface="Lexend" pitchFamily="2" charset="0"/>
            </a:endParaRPr>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3160647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4" name="内容占位符 3">
            <a:extLst>
              <a:ext uri="{FF2B5EF4-FFF2-40B4-BE49-F238E27FC236}">
                <a16:creationId xmlns:a16="http://schemas.microsoft.com/office/drawing/2014/main" id="{E578608B-7C4B-FF5E-5D24-CCB7CFDFB6FF}"/>
              </a:ext>
            </a:extLst>
          </p:cNvPr>
          <p:cNvSpPr>
            <a:spLocks noGrp="1"/>
          </p:cNvSpPr>
          <p:nvPr>
            <p:ph sz="half" idx="1"/>
          </p:nvPr>
        </p:nvSpPr>
        <p:spPr/>
        <p:txBody>
          <a:bodyPr>
            <a:normAutofit/>
          </a:bodyPr>
          <a:lstStyle/>
          <a:p>
            <a:r>
              <a:rPr lang="zh-CN" altLang="en-US" dirty="0"/>
              <a:t>大模型推理框架</a:t>
            </a:r>
          </a:p>
        </p:txBody>
      </p:sp>
      <p:sp>
        <p:nvSpPr>
          <p:cNvPr id="5" name="内容占位符 4">
            <a:extLst>
              <a:ext uri="{FF2B5EF4-FFF2-40B4-BE49-F238E27FC236}">
                <a16:creationId xmlns:a16="http://schemas.microsoft.com/office/drawing/2014/main" id="{C354C022-7444-32C9-B6D2-1AE496008315}"/>
              </a:ext>
            </a:extLst>
          </p:cNvPr>
          <p:cNvSpPr>
            <a:spLocks noGrp="1"/>
          </p:cNvSpPr>
          <p:nvPr>
            <p:ph sz="half" idx="10"/>
          </p:nvPr>
        </p:nvSpPr>
        <p:spPr/>
        <p:txBody>
          <a:bodyPr/>
          <a:lstStyle/>
          <a:p>
            <a:endParaRPr lang="zh-CN" altLang="en-US"/>
          </a:p>
        </p:txBody>
      </p:sp>
    </p:spTree>
    <p:extLst>
      <p:ext uri="{BB962C8B-B14F-4D97-AF65-F5344CB8AC3E}">
        <p14:creationId xmlns:p14="http://schemas.microsoft.com/office/powerpoint/2010/main" val="737630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2A1A3-4072-19AA-C5C1-039511D52423}"/>
              </a:ext>
            </a:extLst>
          </p:cNvPr>
          <p:cNvSpPr>
            <a:spLocks noGrp="1"/>
          </p:cNvSpPr>
          <p:nvPr>
            <p:ph type="title"/>
          </p:nvPr>
        </p:nvSpPr>
        <p:spPr>
          <a:xfrm>
            <a:off x="623635" y="558414"/>
            <a:ext cx="10963473" cy="589190"/>
          </a:xfrm>
        </p:spPr>
        <p:txBody>
          <a:bodyPr/>
          <a:lstStyle/>
          <a:p>
            <a:r>
              <a:rPr lang="en-US" altLang="zh-CN" dirty="0"/>
              <a:t>LLM</a:t>
            </a:r>
            <a:r>
              <a:rPr lang="zh-CN" altLang="en-US" dirty="0"/>
              <a:t> 推理框架</a:t>
            </a:r>
          </a:p>
        </p:txBody>
      </p:sp>
      <p:sp>
        <p:nvSpPr>
          <p:cNvPr id="4" name="内容占位符 3">
            <a:extLst>
              <a:ext uri="{FF2B5EF4-FFF2-40B4-BE49-F238E27FC236}">
                <a16:creationId xmlns:a16="http://schemas.microsoft.com/office/drawing/2014/main" id="{DB0BB0B5-E68A-7624-D577-E09D778D4294}"/>
              </a:ext>
            </a:extLst>
          </p:cNvPr>
          <p:cNvSpPr>
            <a:spLocks noGrp="1"/>
          </p:cNvSpPr>
          <p:nvPr>
            <p:ph sz="half" idx="1"/>
          </p:nvPr>
        </p:nvSpPr>
        <p:spPr/>
        <p:txBody>
          <a:bodyPr/>
          <a:lstStyle/>
          <a:p>
            <a:pPr algn="l"/>
            <a:r>
              <a:rPr lang="zh-CN" altLang="en-US" dirty="0"/>
              <a:t>开源大模型推理引擎从 </a:t>
            </a:r>
            <a:r>
              <a:rPr lang="en-US" altLang="zh-CN" dirty="0"/>
              <a:t>2024 </a:t>
            </a:r>
            <a:r>
              <a:rPr lang="zh-CN" altLang="en-US" dirty="0"/>
              <a:t>年由 </a:t>
            </a:r>
            <a:r>
              <a:rPr lang="en-US" altLang="zh-CN" dirty="0"/>
              <a:t>“</a:t>
            </a:r>
            <a:r>
              <a:rPr lang="zh-CN" altLang="en-US" dirty="0"/>
              <a:t>非常粗糙，但是能用</a:t>
            </a:r>
            <a:r>
              <a:rPr lang="en-US" altLang="zh-CN" dirty="0"/>
              <a:t>”</a:t>
            </a:r>
            <a:r>
              <a:rPr lang="zh-CN" altLang="en-US" dirty="0"/>
              <a:t> 阶段迈入到了 </a:t>
            </a:r>
            <a:r>
              <a:rPr lang="en-US" altLang="zh-CN" dirty="0"/>
              <a:t>“</a:t>
            </a:r>
            <a:r>
              <a:rPr lang="zh-CN" altLang="en-US" dirty="0"/>
              <a:t>好用，稍微有那么点粗糙</a:t>
            </a:r>
            <a:r>
              <a:rPr lang="en-US" altLang="zh-CN" dirty="0"/>
              <a:t>”</a:t>
            </a:r>
            <a:r>
              <a:rPr lang="zh-CN" altLang="en-US" dirty="0"/>
              <a:t> 的阶段，正在快速发展</a:t>
            </a:r>
          </a:p>
        </p:txBody>
      </p:sp>
      <p:pic>
        <p:nvPicPr>
          <p:cNvPr id="3" name="Picture 2" descr="图片">
            <a:extLst>
              <a:ext uri="{FF2B5EF4-FFF2-40B4-BE49-F238E27FC236}">
                <a16:creationId xmlns:a16="http://schemas.microsoft.com/office/drawing/2014/main" id="{7C7D2F72-5E2B-6EAA-A32E-EB7CE03EF6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52" t="22223" r="13141" b="13257"/>
          <a:stretch/>
        </p:blipFill>
        <p:spPr bwMode="auto">
          <a:xfrm>
            <a:off x="2646486" y="2911366"/>
            <a:ext cx="6903789" cy="344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52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D1E41A8-FC7D-15A9-0558-F73E3658B131}"/>
              </a:ext>
            </a:extLst>
          </p:cNvPr>
          <p:cNvSpPr>
            <a:spLocks noGrp="1"/>
          </p:cNvSpPr>
          <p:nvPr>
            <p:ph type="title"/>
          </p:nvPr>
        </p:nvSpPr>
        <p:spPr/>
        <p:txBody>
          <a:bodyPr/>
          <a:lstStyle/>
          <a:p>
            <a:r>
              <a:rPr lang="en-US" altLang="zh-CN" dirty="0"/>
              <a:t>Question</a:t>
            </a:r>
            <a:endParaRPr lang="zh-CN" altLang="en-US" dirty="0"/>
          </a:p>
        </p:txBody>
      </p:sp>
      <p:sp>
        <p:nvSpPr>
          <p:cNvPr id="7" name="内容占位符 6">
            <a:extLst>
              <a:ext uri="{FF2B5EF4-FFF2-40B4-BE49-F238E27FC236}">
                <a16:creationId xmlns:a16="http://schemas.microsoft.com/office/drawing/2014/main" id="{F8A35411-4B23-D757-96CF-C18D018BAAD2}"/>
              </a:ext>
            </a:extLst>
          </p:cNvPr>
          <p:cNvSpPr>
            <a:spLocks noGrp="1"/>
          </p:cNvSpPr>
          <p:nvPr>
            <p:ph sz="half" idx="1"/>
          </p:nvPr>
        </p:nvSpPr>
        <p:spPr/>
        <p:txBody>
          <a:bodyPr/>
          <a:lstStyle/>
          <a:p>
            <a:r>
              <a:rPr lang="zh-CN" altLang="en-US" dirty="0"/>
              <a:t>为什么说从长远的一个视角看如今的开源引擎实际上都还是比较粗糙？</a:t>
            </a:r>
            <a:endParaRPr lang="en-US" altLang="zh-CN" dirty="0"/>
          </a:p>
          <a:p>
            <a:endParaRPr lang="en-US" altLang="zh-CN" dirty="0"/>
          </a:p>
          <a:p>
            <a:pPr>
              <a:buFont typeface="Arial" panose="020B0604020202020204" pitchFamily="34" charset="0"/>
              <a:buChar char="•"/>
            </a:pPr>
            <a:r>
              <a:rPr lang="zh-CN" altLang="en-US" dirty="0"/>
              <a:t>社区充满活力，快速探索中</a:t>
            </a:r>
            <a:endParaRPr lang="en-US" altLang="zh-CN" dirty="0"/>
          </a:p>
          <a:p>
            <a:pPr>
              <a:buFont typeface="Arial" panose="020B0604020202020204" pitchFamily="34" charset="0"/>
              <a:buChar char="•"/>
            </a:pPr>
            <a:r>
              <a:rPr lang="en-US" altLang="zh-CN" dirty="0"/>
              <a:t> LLM </a:t>
            </a:r>
            <a:r>
              <a:rPr lang="zh-CN" altLang="en-US" dirty="0"/>
              <a:t>新技术更新太快，推理引擎承受太多</a:t>
            </a:r>
            <a:endParaRPr lang="en-US" altLang="zh-CN" dirty="0"/>
          </a:p>
          <a:p>
            <a:pPr>
              <a:buFont typeface="Arial" panose="020B0604020202020204" pitchFamily="34" charset="0"/>
              <a:buChar char="•"/>
            </a:pPr>
            <a:r>
              <a:rPr lang="en-US" altLang="zh-CN" dirty="0"/>
              <a:t>AI </a:t>
            </a:r>
            <a:r>
              <a:rPr lang="zh-CN" altLang="en-US" dirty="0"/>
              <a:t>推理引擎要支持日新月异新模型和新硬件</a:t>
            </a:r>
            <a:endParaRPr lang="en-US" altLang="zh-CN" dirty="0"/>
          </a:p>
          <a:p>
            <a:pPr>
              <a:buFont typeface="Arial" panose="020B0604020202020204" pitchFamily="34" charset="0"/>
              <a:buChar char="•"/>
            </a:pPr>
            <a:r>
              <a:rPr lang="zh-CN" altLang="en-US" dirty="0"/>
              <a:t>可能涉模型结构、计算策略、调度策略、存储策略、硬件加速等</a:t>
            </a:r>
            <a:endParaRPr lang="en-US" altLang="zh-CN" dirty="0"/>
          </a:p>
        </p:txBody>
      </p:sp>
    </p:spTree>
    <p:extLst>
      <p:ext uri="{BB962C8B-B14F-4D97-AF65-F5344CB8AC3E}">
        <p14:creationId xmlns:p14="http://schemas.microsoft.com/office/powerpoint/2010/main" val="241105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xt Generation Inference">
            <a:extLst>
              <a:ext uri="{FF2B5EF4-FFF2-40B4-BE49-F238E27FC236}">
                <a16:creationId xmlns:a16="http://schemas.microsoft.com/office/drawing/2014/main" id="{5246D3A8-A494-B1D2-8B62-6283C7CD3C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74" t="15236" r="5824" b="22236"/>
          <a:stretch/>
        </p:blipFill>
        <p:spPr bwMode="auto">
          <a:xfrm>
            <a:off x="1253112" y="2028495"/>
            <a:ext cx="4845269" cy="1923393"/>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8CAABCCA-FDE2-2078-FFCB-136ABA3F1D78}"/>
              </a:ext>
            </a:extLst>
          </p:cNvPr>
          <p:cNvSpPr>
            <a:spLocks noGrp="1"/>
          </p:cNvSpPr>
          <p:nvPr>
            <p:ph type="title"/>
          </p:nvPr>
        </p:nvSpPr>
        <p:spPr/>
        <p:txBody>
          <a:bodyPr/>
          <a:lstStyle/>
          <a:p>
            <a:r>
              <a:rPr lang="zh-CN" altLang="en-US" dirty="0"/>
              <a:t>主流推理引擎现状</a:t>
            </a:r>
          </a:p>
        </p:txBody>
      </p:sp>
      <p:sp>
        <p:nvSpPr>
          <p:cNvPr id="5" name="内容占位符 4">
            <a:extLst>
              <a:ext uri="{FF2B5EF4-FFF2-40B4-BE49-F238E27FC236}">
                <a16:creationId xmlns:a16="http://schemas.microsoft.com/office/drawing/2014/main" id="{55EE867E-4F30-C074-40E2-950CF290E6CD}"/>
              </a:ext>
            </a:extLst>
          </p:cNvPr>
          <p:cNvSpPr>
            <a:spLocks noGrp="1"/>
          </p:cNvSpPr>
          <p:nvPr>
            <p:ph sz="half" idx="1"/>
          </p:nvPr>
        </p:nvSpPr>
        <p:spPr>
          <a:xfrm>
            <a:off x="623635" y="1538845"/>
            <a:ext cx="2781717" cy="1130782"/>
          </a:xfrm>
        </p:spPr>
        <p:txBody>
          <a:bodyPr anchor="ctr"/>
          <a:lstStyle/>
          <a:p>
            <a:pPr marL="0" indent="0" algn="ctr">
              <a:lnSpc>
                <a:spcPct val="100000"/>
              </a:lnSpc>
              <a:buNone/>
            </a:pPr>
            <a:r>
              <a:rPr lang="en" altLang="zh-CN" sz="4400" b="1" dirty="0">
                <a:solidFill>
                  <a:schemeClr val="accent3">
                    <a:lumMod val="60000"/>
                    <a:lumOff val="40000"/>
                  </a:schemeClr>
                </a:solidFill>
              </a:rPr>
              <a:t>TGI</a:t>
            </a:r>
          </a:p>
        </p:txBody>
      </p:sp>
      <p:pic>
        <p:nvPicPr>
          <p:cNvPr id="1028" name="Picture 4" descr="Welcome to vLLM! — vLLM">
            <a:extLst>
              <a:ext uri="{FF2B5EF4-FFF2-40B4-BE49-F238E27FC236}">
                <a16:creationId xmlns:a16="http://schemas.microsoft.com/office/drawing/2014/main" id="{A9910FAC-2CEC-0F9D-B236-2C5477EF1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36170"/>
            <a:ext cx="533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4">
            <a:extLst>
              <a:ext uri="{FF2B5EF4-FFF2-40B4-BE49-F238E27FC236}">
                <a16:creationId xmlns:a16="http://schemas.microsoft.com/office/drawing/2014/main" id="{B00FB578-F96C-F018-C965-D6ABA7540C6D}"/>
              </a:ext>
            </a:extLst>
          </p:cNvPr>
          <p:cNvSpPr txBox="1">
            <a:spLocks/>
          </p:cNvSpPr>
          <p:nvPr/>
        </p:nvSpPr>
        <p:spPr>
          <a:xfrm>
            <a:off x="623634" y="3876147"/>
            <a:ext cx="2781717" cy="1130782"/>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 altLang="zh-CN" sz="4400" b="1" dirty="0">
                <a:solidFill>
                  <a:schemeClr val="accent3">
                    <a:lumMod val="60000"/>
                    <a:lumOff val="40000"/>
                  </a:schemeClr>
                </a:solidFill>
              </a:rPr>
              <a:t>VLLM</a:t>
            </a:r>
          </a:p>
        </p:txBody>
      </p:sp>
      <p:pic>
        <p:nvPicPr>
          <p:cNvPr id="1030" name="Picture 6" descr="GitHub - sgl-project/sglang: SGLang is a fast serving framework for large  language models and vision language models.">
            <a:extLst>
              <a:ext uri="{FF2B5EF4-FFF2-40B4-BE49-F238E27FC236}">
                <a16:creationId xmlns:a16="http://schemas.microsoft.com/office/drawing/2014/main" id="{AD4FDA83-5A30-4199-1CAB-5F15F226A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9664" y="2106423"/>
            <a:ext cx="4233987" cy="1288437"/>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4">
            <a:extLst>
              <a:ext uri="{FF2B5EF4-FFF2-40B4-BE49-F238E27FC236}">
                <a16:creationId xmlns:a16="http://schemas.microsoft.com/office/drawing/2014/main" id="{4F6EEA0E-BD38-6FCD-91A0-95360B26DC06}"/>
              </a:ext>
            </a:extLst>
          </p:cNvPr>
          <p:cNvSpPr txBox="1">
            <a:spLocks/>
          </p:cNvSpPr>
          <p:nvPr/>
        </p:nvSpPr>
        <p:spPr>
          <a:xfrm>
            <a:off x="5522345" y="1218279"/>
            <a:ext cx="2781717" cy="1130782"/>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 altLang="zh-CN" sz="4400" b="1" dirty="0" err="1">
                <a:solidFill>
                  <a:schemeClr val="accent3">
                    <a:lumMod val="60000"/>
                    <a:lumOff val="40000"/>
                  </a:schemeClr>
                </a:solidFill>
              </a:rPr>
              <a:t>sglang</a:t>
            </a:r>
            <a:endParaRPr lang="en" altLang="zh-CN" sz="4400" b="1" dirty="0">
              <a:solidFill>
                <a:schemeClr val="accent3">
                  <a:lumMod val="60000"/>
                  <a:lumOff val="40000"/>
                </a:schemeClr>
              </a:solidFill>
            </a:endParaRPr>
          </a:p>
        </p:txBody>
      </p:sp>
      <p:pic>
        <p:nvPicPr>
          <p:cNvPr id="15" name="图片 14">
            <a:extLst>
              <a:ext uri="{FF2B5EF4-FFF2-40B4-BE49-F238E27FC236}">
                <a16:creationId xmlns:a16="http://schemas.microsoft.com/office/drawing/2014/main" id="{64C117B7-E9FF-E815-B5EF-336A9373826C}"/>
              </a:ext>
            </a:extLst>
          </p:cNvPr>
          <p:cNvPicPr>
            <a:picLocks noChangeAspect="1"/>
          </p:cNvPicPr>
          <p:nvPr/>
        </p:nvPicPr>
        <p:blipFill>
          <a:blip r:embed="rId5"/>
          <a:stretch>
            <a:fillRect/>
          </a:stretch>
        </p:blipFill>
        <p:spPr>
          <a:xfrm>
            <a:off x="5441797" y="4290420"/>
            <a:ext cx="5724530" cy="1433018"/>
          </a:xfrm>
          <a:prstGeom prst="rect">
            <a:avLst/>
          </a:prstGeom>
        </p:spPr>
      </p:pic>
      <p:sp>
        <p:nvSpPr>
          <p:cNvPr id="16" name="内容占位符 4">
            <a:extLst>
              <a:ext uri="{FF2B5EF4-FFF2-40B4-BE49-F238E27FC236}">
                <a16:creationId xmlns:a16="http://schemas.microsoft.com/office/drawing/2014/main" id="{8596D8C1-22E6-F846-B7EA-DF34677F8A40}"/>
              </a:ext>
            </a:extLst>
          </p:cNvPr>
          <p:cNvSpPr txBox="1">
            <a:spLocks/>
          </p:cNvSpPr>
          <p:nvPr/>
        </p:nvSpPr>
        <p:spPr>
          <a:xfrm>
            <a:off x="6009696" y="3631322"/>
            <a:ext cx="3481145" cy="1130782"/>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 altLang="zh-CN" sz="4400" b="1" dirty="0" err="1">
                <a:solidFill>
                  <a:schemeClr val="accent3">
                    <a:lumMod val="60000"/>
                    <a:lumOff val="40000"/>
                  </a:schemeClr>
                </a:solidFill>
              </a:rPr>
              <a:t>LLMDeploy</a:t>
            </a:r>
            <a:endParaRPr lang="en" altLang="zh-CN" sz="4400" b="1" dirty="0">
              <a:solidFill>
                <a:schemeClr val="accent3">
                  <a:lumMod val="60000"/>
                  <a:lumOff val="40000"/>
                </a:schemeClr>
              </a:solidFill>
            </a:endParaRPr>
          </a:p>
        </p:txBody>
      </p:sp>
    </p:spTree>
    <p:extLst>
      <p:ext uri="{BB962C8B-B14F-4D97-AF65-F5344CB8AC3E}">
        <p14:creationId xmlns:p14="http://schemas.microsoft.com/office/powerpoint/2010/main" val="3033496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36C8DB-E956-7704-DE0B-586C2BFD4A86}"/>
              </a:ext>
            </a:extLst>
          </p:cNvPr>
          <p:cNvSpPr>
            <a:spLocks noGrp="1"/>
          </p:cNvSpPr>
          <p:nvPr>
            <p:ph type="title"/>
          </p:nvPr>
        </p:nvSpPr>
        <p:spPr/>
        <p:txBody>
          <a:bodyPr/>
          <a:lstStyle/>
          <a:p>
            <a:r>
              <a:rPr lang="en" altLang="zh-CN" dirty="0"/>
              <a:t>TGI</a:t>
            </a:r>
            <a:endParaRPr lang="zh-CN" altLang="en-US" dirty="0"/>
          </a:p>
        </p:txBody>
      </p:sp>
      <p:sp>
        <p:nvSpPr>
          <p:cNvPr id="5" name="内容占位符 4">
            <a:extLst>
              <a:ext uri="{FF2B5EF4-FFF2-40B4-BE49-F238E27FC236}">
                <a16:creationId xmlns:a16="http://schemas.microsoft.com/office/drawing/2014/main" id="{599B2A56-2246-6B3B-8A6E-FC7A2E8C428B}"/>
              </a:ext>
            </a:extLst>
          </p:cNvPr>
          <p:cNvSpPr>
            <a:spLocks noGrp="1"/>
          </p:cNvSpPr>
          <p:nvPr>
            <p:ph sz="half" idx="1"/>
          </p:nvPr>
        </p:nvSpPr>
        <p:spPr>
          <a:xfrm>
            <a:off x="623635" y="2249214"/>
            <a:ext cx="10963473" cy="4105866"/>
          </a:xfrm>
        </p:spPr>
        <p:txBody>
          <a:bodyPr/>
          <a:lstStyle/>
          <a:p>
            <a:r>
              <a:rPr lang="en" altLang="zh-CN" sz="1600" dirty="0"/>
              <a:t>https://</a:t>
            </a:r>
            <a:r>
              <a:rPr lang="en" altLang="zh-CN" sz="1600" dirty="0" err="1"/>
              <a:t>github.com</a:t>
            </a:r>
            <a:r>
              <a:rPr lang="en" altLang="zh-CN" sz="1600" dirty="0"/>
              <a:t>/</a:t>
            </a:r>
            <a:r>
              <a:rPr lang="en" altLang="zh-CN" sz="1600" dirty="0" err="1"/>
              <a:t>huggingface</a:t>
            </a:r>
            <a:r>
              <a:rPr lang="en" altLang="zh-CN" sz="1600" dirty="0"/>
              <a:t>/text-generation-inference</a:t>
            </a:r>
            <a:endParaRPr lang="zh-CN" altLang="en-US" sz="1600" dirty="0"/>
          </a:p>
        </p:txBody>
      </p:sp>
      <p:pic>
        <p:nvPicPr>
          <p:cNvPr id="8" name="图片 7">
            <a:extLst>
              <a:ext uri="{FF2B5EF4-FFF2-40B4-BE49-F238E27FC236}">
                <a16:creationId xmlns:a16="http://schemas.microsoft.com/office/drawing/2014/main" id="{C3EC8C7E-EA84-BA2E-5854-E6C8229FDFB0}"/>
              </a:ext>
            </a:extLst>
          </p:cNvPr>
          <p:cNvPicPr>
            <a:picLocks noChangeAspect="1"/>
          </p:cNvPicPr>
          <p:nvPr/>
        </p:nvPicPr>
        <p:blipFill rotWithShape="1">
          <a:blip r:embed="rId2"/>
          <a:srcRect b="5143"/>
          <a:stretch/>
        </p:blipFill>
        <p:spPr>
          <a:xfrm>
            <a:off x="6179175" y="3429000"/>
            <a:ext cx="4477114" cy="2293830"/>
          </a:xfrm>
          <a:prstGeom prst="rect">
            <a:avLst/>
          </a:prstGeom>
        </p:spPr>
      </p:pic>
      <p:pic>
        <p:nvPicPr>
          <p:cNvPr id="9" name="图片 8">
            <a:extLst>
              <a:ext uri="{FF2B5EF4-FFF2-40B4-BE49-F238E27FC236}">
                <a16:creationId xmlns:a16="http://schemas.microsoft.com/office/drawing/2014/main" id="{75935CB5-FAF1-0486-9C09-64686A3CC278}"/>
              </a:ext>
            </a:extLst>
          </p:cNvPr>
          <p:cNvPicPr>
            <a:picLocks noChangeAspect="1"/>
          </p:cNvPicPr>
          <p:nvPr/>
        </p:nvPicPr>
        <p:blipFill>
          <a:blip r:embed="rId3"/>
          <a:stretch>
            <a:fillRect/>
          </a:stretch>
        </p:blipFill>
        <p:spPr>
          <a:xfrm>
            <a:off x="854153" y="3429000"/>
            <a:ext cx="4394204" cy="2293830"/>
          </a:xfrm>
          <a:prstGeom prst="rect">
            <a:avLst/>
          </a:prstGeom>
        </p:spPr>
      </p:pic>
      <p:pic>
        <p:nvPicPr>
          <p:cNvPr id="10" name="图片 9">
            <a:extLst>
              <a:ext uri="{FF2B5EF4-FFF2-40B4-BE49-F238E27FC236}">
                <a16:creationId xmlns:a16="http://schemas.microsoft.com/office/drawing/2014/main" id="{C38932AB-88EB-AA0D-B5EC-F786ED738C35}"/>
              </a:ext>
            </a:extLst>
          </p:cNvPr>
          <p:cNvPicPr>
            <a:picLocks noChangeAspect="1"/>
          </p:cNvPicPr>
          <p:nvPr/>
        </p:nvPicPr>
        <p:blipFill>
          <a:blip r:embed="rId4"/>
          <a:stretch>
            <a:fillRect/>
          </a:stretch>
        </p:blipFill>
        <p:spPr>
          <a:xfrm>
            <a:off x="623635" y="1516340"/>
            <a:ext cx="10873781" cy="542814"/>
          </a:xfrm>
          <a:prstGeom prst="rect">
            <a:avLst/>
          </a:prstGeom>
        </p:spPr>
      </p:pic>
    </p:spTree>
    <p:extLst>
      <p:ext uri="{BB962C8B-B14F-4D97-AF65-F5344CB8AC3E}">
        <p14:creationId xmlns:p14="http://schemas.microsoft.com/office/powerpoint/2010/main" val="210273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C1B40-9289-A51F-F7CC-B3C89B2670E8}"/>
              </a:ext>
            </a:extLst>
          </p:cNvPr>
          <p:cNvSpPr>
            <a:spLocks noGrp="1"/>
          </p:cNvSpPr>
          <p:nvPr>
            <p:ph type="title"/>
          </p:nvPr>
        </p:nvSpPr>
        <p:spPr/>
        <p:txBody>
          <a:bodyPr/>
          <a:lstStyle/>
          <a:p>
            <a:r>
              <a:rPr lang="en" altLang="zh-CN" dirty="0"/>
              <a:t>TGI</a:t>
            </a:r>
            <a:endParaRPr kumimoji="1" lang="zh-CN" altLang="en-US" dirty="0"/>
          </a:p>
        </p:txBody>
      </p:sp>
      <p:sp>
        <p:nvSpPr>
          <p:cNvPr id="4" name="内容占位符 3">
            <a:extLst>
              <a:ext uri="{FF2B5EF4-FFF2-40B4-BE49-F238E27FC236}">
                <a16:creationId xmlns:a16="http://schemas.microsoft.com/office/drawing/2014/main" id="{4DF6FE0F-35CA-6D78-550A-16171A72C720}"/>
              </a:ext>
            </a:extLst>
          </p:cNvPr>
          <p:cNvSpPr>
            <a:spLocks noGrp="1"/>
          </p:cNvSpPr>
          <p:nvPr>
            <p:ph sz="half" idx="1"/>
          </p:nvPr>
        </p:nvSpPr>
        <p:spPr/>
        <p:txBody>
          <a:bodyPr/>
          <a:lstStyle/>
          <a:p>
            <a:pPr marL="457200" indent="-457200" algn="l">
              <a:buFont typeface="+mj-lt"/>
              <a:buAutoNum type="arabicPeriod"/>
            </a:pPr>
            <a:r>
              <a:rPr lang="en" altLang="zh-CN" dirty="0" err="1"/>
              <a:t>tgi</a:t>
            </a:r>
            <a:r>
              <a:rPr lang="zh-CN" altLang="en-US" dirty="0"/>
              <a:t> 宣称使用 </a:t>
            </a:r>
            <a:r>
              <a:rPr lang="en" altLang="zh-CN" dirty="0" err="1"/>
              <a:t>pagedattn</a:t>
            </a:r>
            <a:r>
              <a:rPr lang="zh-CN" altLang="en-US" dirty="0"/>
              <a:t>，吞吐性能一般</a:t>
            </a:r>
            <a:r>
              <a:rPr lang="zh-CN" altLang="en" dirty="0"/>
              <a:t>，</a:t>
            </a:r>
            <a:r>
              <a:rPr lang="zh-CN" altLang="en-US" dirty="0"/>
              <a:t>预分配显存时浪费严重 ，</a:t>
            </a:r>
            <a:r>
              <a:rPr lang="en" altLang="zh-CN" dirty="0" err="1"/>
              <a:t>batch_size</a:t>
            </a:r>
            <a:r>
              <a:rPr lang="zh-CN" altLang="en-US" dirty="0"/>
              <a:t> 无法增长</a:t>
            </a:r>
          </a:p>
          <a:p>
            <a:pPr marL="457200" indent="-457200" algn="l">
              <a:buFont typeface="+mj-lt"/>
              <a:buAutoNum type="arabicPeriod"/>
            </a:pPr>
            <a:r>
              <a:rPr lang="en" altLang="zh-CN" dirty="0" err="1"/>
              <a:t>tgi</a:t>
            </a:r>
            <a:r>
              <a:rPr lang="zh-CN" altLang="en-US" dirty="0"/>
              <a:t> 的 </a:t>
            </a:r>
            <a:r>
              <a:rPr lang="en" altLang="zh-CN" dirty="0" err="1"/>
              <a:t>cpu</a:t>
            </a:r>
            <a:r>
              <a:rPr lang="zh-CN" altLang="en-US" dirty="0"/>
              <a:t> 和 </a:t>
            </a:r>
            <a:r>
              <a:rPr lang="en" altLang="zh-CN" dirty="0" err="1"/>
              <a:t>gpu</a:t>
            </a:r>
            <a:r>
              <a:rPr lang="zh-CN" altLang="en-US" dirty="0"/>
              <a:t> 调度串行模型，导致 </a:t>
            </a:r>
            <a:r>
              <a:rPr lang="en" altLang="zh-CN" dirty="0" err="1"/>
              <a:t>cpu</a:t>
            </a:r>
            <a:r>
              <a:rPr lang="zh-CN" altLang="en-US" dirty="0"/>
              <a:t> 调度计算时候 </a:t>
            </a:r>
            <a:r>
              <a:rPr lang="en" altLang="zh-CN" dirty="0" err="1"/>
              <a:t>gpu</a:t>
            </a:r>
            <a:r>
              <a:rPr lang="zh-CN" altLang="en-US" dirty="0"/>
              <a:t> 闲置，导致吞吐性能变差</a:t>
            </a:r>
          </a:p>
          <a:p>
            <a:pPr marL="457200" indent="-457200" algn="l">
              <a:buFont typeface="+mj-lt"/>
              <a:buAutoNum type="arabicPeriod"/>
            </a:pPr>
            <a:r>
              <a:rPr lang="en" altLang="zh-CN" dirty="0" err="1"/>
              <a:t>tgi</a:t>
            </a:r>
            <a:r>
              <a:rPr lang="zh-CN" altLang="en-US" dirty="0"/>
              <a:t> 使用 </a:t>
            </a:r>
            <a:r>
              <a:rPr lang="en" altLang="zh-CN" dirty="0"/>
              <a:t>rust</a:t>
            </a:r>
            <a:r>
              <a:rPr lang="zh-CN" altLang="en-US" dirty="0"/>
              <a:t> 来实现调度逻辑，导致广大 </a:t>
            </a:r>
            <a:r>
              <a:rPr lang="en" altLang="zh-CN" dirty="0"/>
              <a:t>python</a:t>
            </a:r>
            <a:r>
              <a:rPr lang="zh-CN" altLang="en-US" dirty="0"/>
              <a:t> 开发者效果无法快速上手</a:t>
            </a:r>
          </a:p>
          <a:p>
            <a:pPr marL="457200" indent="-457200" algn="l">
              <a:buFont typeface="+mj-lt"/>
              <a:buAutoNum type="arabicPeriod"/>
            </a:pPr>
            <a:r>
              <a:rPr lang="zh-CN" altLang="en-US" dirty="0"/>
              <a:t>开发人员投入不够，版本更新太慢，大模型推理新功能上线慢</a:t>
            </a:r>
          </a:p>
        </p:txBody>
      </p:sp>
    </p:spTree>
    <p:extLst>
      <p:ext uri="{BB962C8B-B14F-4D97-AF65-F5344CB8AC3E}">
        <p14:creationId xmlns:p14="http://schemas.microsoft.com/office/powerpoint/2010/main" val="126094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36C8DB-E956-7704-DE0B-586C2BFD4A86}"/>
              </a:ext>
            </a:extLst>
          </p:cNvPr>
          <p:cNvSpPr>
            <a:spLocks noGrp="1"/>
          </p:cNvSpPr>
          <p:nvPr>
            <p:ph type="title"/>
          </p:nvPr>
        </p:nvSpPr>
        <p:spPr/>
        <p:txBody>
          <a:bodyPr/>
          <a:lstStyle/>
          <a:p>
            <a:r>
              <a:rPr lang="en" altLang="zh-CN" dirty="0"/>
              <a:t>VLLM</a:t>
            </a:r>
            <a:endParaRPr lang="zh-CN" altLang="en-US" dirty="0"/>
          </a:p>
        </p:txBody>
      </p:sp>
      <p:sp>
        <p:nvSpPr>
          <p:cNvPr id="5" name="内容占位符 4">
            <a:extLst>
              <a:ext uri="{FF2B5EF4-FFF2-40B4-BE49-F238E27FC236}">
                <a16:creationId xmlns:a16="http://schemas.microsoft.com/office/drawing/2014/main" id="{599B2A56-2246-6B3B-8A6E-FC7A2E8C428B}"/>
              </a:ext>
            </a:extLst>
          </p:cNvPr>
          <p:cNvSpPr>
            <a:spLocks noGrp="1"/>
          </p:cNvSpPr>
          <p:nvPr>
            <p:ph sz="half" idx="1"/>
          </p:nvPr>
        </p:nvSpPr>
        <p:spPr>
          <a:xfrm>
            <a:off x="623635" y="2102069"/>
            <a:ext cx="10963473" cy="4253011"/>
          </a:xfrm>
        </p:spPr>
        <p:txBody>
          <a:bodyPr/>
          <a:lstStyle/>
          <a:p>
            <a:r>
              <a:rPr lang="en" altLang="zh-CN" sz="1600" dirty="0"/>
              <a:t>https://</a:t>
            </a:r>
            <a:r>
              <a:rPr lang="en" altLang="zh-CN" sz="1600" dirty="0" err="1"/>
              <a:t>github.com</a:t>
            </a:r>
            <a:r>
              <a:rPr lang="en" altLang="zh-CN" sz="1600" dirty="0"/>
              <a:t>/</a:t>
            </a:r>
            <a:r>
              <a:rPr lang="en" altLang="zh-CN" sz="1600" dirty="0" err="1"/>
              <a:t>vllm</a:t>
            </a:r>
            <a:r>
              <a:rPr lang="en" altLang="zh-CN" sz="1600" dirty="0"/>
              <a:t>-project/</a:t>
            </a:r>
            <a:r>
              <a:rPr lang="en" altLang="zh-CN" sz="1600" dirty="0" err="1"/>
              <a:t>vllm</a:t>
            </a:r>
            <a:endParaRPr lang="zh-CN" altLang="en-US" sz="1600" dirty="0"/>
          </a:p>
        </p:txBody>
      </p:sp>
      <p:pic>
        <p:nvPicPr>
          <p:cNvPr id="2" name="图片 1">
            <a:extLst>
              <a:ext uri="{FF2B5EF4-FFF2-40B4-BE49-F238E27FC236}">
                <a16:creationId xmlns:a16="http://schemas.microsoft.com/office/drawing/2014/main" id="{425B9573-144C-E53B-3837-F2D11B9321A4}"/>
              </a:ext>
            </a:extLst>
          </p:cNvPr>
          <p:cNvPicPr>
            <a:picLocks noChangeAspect="1"/>
          </p:cNvPicPr>
          <p:nvPr/>
        </p:nvPicPr>
        <p:blipFill>
          <a:blip r:embed="rId2"/>
          <a:stretch>
            <a:fillRect/>
          </a:stretch>
        </p:blipFill>
        <p:spPr>
          <a:xfrm>
            <a:off x="716517" y="1436389"/>
            <a:ext cx="10782000" cy="524246"/>
          </a:xfrm>
          <a:prstGeom prst="rect">
            <a:avLst/>
          </a:prstGeom>
        </p:spPr>
      </p:pic>
      <p:pic>
        <p:nvPicPr>
          <p:cNvPr id="3" name="图片 2">
            <a:extLst>
              <a:ext uri="{FF2B5EF4-FFF2-40B4-BE49-F238E27FC236}">
                <a16:creationId xmlns:a16="http://schemas.microsoft.com/office/drawing/2014/main" id="{94821315-A6B3-F9C0-5845-B4244BE37F29}"/>
              </a:ext>
            </a:extLst>
          </p:cNvPr>
          <p:cNvPicPr>
            <a:picLocks noChangeAspect="1"/>
          </p:cNvPicPr>
          <p:nvPr/>
        </p:nvPicPr>
        <p:blipFill>
          <a:blip r:embed="rId3"/>
          <a:stretch>
            <a:fillRect/>
          </a:stretch>
        </p:blipFill>
        <p:spPr>
          <a:xfrm>
            <a:off x="803627" y="3429000"/>
            <a:ext cx="4224708" cy="2277046"/>
          </a:xfrm>
          <a:prstGeom prst="rect">
            <a:avLst/>
          </a:prstGeom>
        </p:spPr>
      </p:pic>
      <p:pic>
        <p:nvPicPr>
          <p:cNvPr id="6" name="图片 5">
            <a:extLst>
              <a:ext uri="{FF2B5EF4-FFF2-40B4-BE49-F238E27FC236}">
                <a16:creationId xmlns:a16="http://schemas.microsoft.com/office/drawing/2014/main" id="{F75C4672-B3F1-BA7C-9034-64C6D34AB07C}"/>
              </a:ext>
            </a:extLst>
          </p:cNvPr>
          <p:cNvPicPr>
            <a:picLocks noChangeAspect="1"/>
          </p:cNvPicPr>
          <p:nvPr/>
        </p:nvPicPr>
        <p:blipFill>
          <a:blip r:embed="rId4"/>
          <a:stretch>
            <a:fillRect/>
          </a:stretch>
        </p:blipFill>
        <p:spPr>
          <a:xfrm>
            <a:off x="6170425" y="3429000"/>
            <a:ext cx="5323798" cy="2277046"/>
          </a:xfrm>
          <a:prstGeom prst="rect">
            <a:avLst/>
          </a:prstGeom>
        </p:spPr>
      </p:pic>
    </p:spTree>
    <p:extLst>
      <p:ext uri="{BB962C8B-B14F-4D97-AF65-F5344CB8AC3E}">
        <p14:creationId xmlns:p14="http://schemas.microsoft.com/office/powerpoint/2010/main" val="384395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36C8DB-E956-7704-DE0B-586C2BFD4A86}"/>
              </a:ext>
            </a:extLst>
          </p:cNvPr>
          <p:cNvSpPr>
            <a:spLocks noGrp="1"/>
          </p:cNvSpPr>
          <p:nvPr>
            <p:ph type="title"/>
          </p:nvPr>
        </p:nvSpPr>
        <p:spPr/>
        <p:txBody>
          <a:bodyPr/>
          <a:lstStyle/>
          <a:p>
            <a:r>
              <a:rPr lang="en" altLang="zh-CN" dirty="0"/>
              <a:t>VLLM</a:t>
            </a:r>
            <a:endParaRPr lang="zh-CN" altLang="en-US" dirty="0"/>
          </a:p>
        </p:txBody>
      </p:sp>
      <p:sp>
        <p:nvSpPr>
          <p:cNvPr id="8" name="内容占位符 7">
            <a:extLst>
              <a:ext uri="{FF2B5EF4-FFF2-40B4-BE49-F238E27FC236}">
                <a16:creationId xmlns:a16="http://schemas.microsoft.com/office/drawing/2014/main" id="{C72CF534-D783-8AB9-B948-315E9C8245AD}"/>
              </a:ext>
            </a:extLst>
          </p:cNvPr>
          <p:cNvSpPr>
            <a:spLocks noGrp="1"/>
          </p:cNvSpPr>
          <p:nvPr>
            <p:ph sz="half" idx="1"/>
          </p:nvPr>
        </p:nvSpPr>
        <p:spPr/>
        <p:txBody>
          <a:bodyPr/>
          <a:lstStyle/>
          <a:p>
            <a:pPr algn="l"/>
            <a:r>
              <a:rPr lang="zh-CN" altLang="en-US" b="1" dirty="0">
                <a:solidFill>
                  <a:srgbClr val="C00000"/>
                </a:solidFill>
              </a:rPr>
              <a:t>原本只作为 </a:t>
            </a:r>
            <a:r>
              <a:rPr lang="en" altLang="zh-CN" b="1" dirty="0" err="1">
                <a:solidFill>
                  <a:srgbClr val="C00000"/>
                </a:solidFill>
              </a:rPr>
              <a:t>pagedattn</a:t>
            </a:r>
            <a:r>
              <a:rPr lang="zh-CN" altLang="en-US" b="1" dirty="0">
                <a:solidFill>
                  <a:srgbClr val="C00000"/>
                </a:solidFill>
              </a:rPr>
              <a:t> 开源实现，但发展到今天已经成为 </a:t>
            </a:r>
            <a:r>
              <a:rPr lang="en" altLang="zh-CN" b="1" dirty="0" err="1">
                <a:solidFill>
                  <a:srgbClr val="C00000"/>
                </a:solidFill>
              </a:rPr>
              <a:t>llm</a:t>
            </a:r>
            <a:r>
              <a:rPr lang="zh-CN" altLang="en-US" b="1" dirty="0">
                <a:solidFill>
                  <a:srgbClr val="C00000"/>
                </a:solidFill>
              </a:rPr>
              <a:t> 推理引擎的标杆了</a:t>
            </a:r>
            <a:endParaRPr lang="en-US" altLang="zh-CN" b="1" dirty="0">
              <a:solidFill>
                <a:srgbClr val="C00000"/>
              </a:solidFill>
            </a:endParaRPr>
          </a:p>
          <a:p>
            <a:pPr algn="l"/>
            <a:r>
              <a:rPr lang="zh-CN" altLang="en-US" b="1" dirty="0">
                <a:solidFill>
                  <a:srgbClr val="C00000"/>
                </a:solidFill>
              </a:rPr>
              <a:t>优势：</a:t>
            </a:r>
          </a:p>
          <a:p>
            <a:pPr marL="582006" lvl="1" indent="-342900">
              <a:buFont typeface="+mj-lt"/>
              <a:buAutoNum type="arabicPeriod"/>
            </a:pPr>
            <a:r>
              <a:rPr lang="en" altLang="zh-CN" dirty="0"/>
              <a:t>UCB</a:t>
            </a:r>
            <a:r>
              <a:rPr lang="zh-CN" altLang="en" dirty="0"/>
              <a:t>，</a:t>
            </a:r>
            <a:r>
              <a:rPr lang="zh-CN" altLang="en-US" dirty="0"/>
              <a:t>有着大量且稳定的开发者，作者基本为在读博士生，</a:t>
            </a:r>
            <a:r>
              <a:rPr lang="en" altLang="zh-CN" dirty="0" err="1"/>
              <a:t>github</a:t>
            </a:r>
            <a:r>
              <a:rPr lang="zh-CN" altLang="en-US" dirty="0"/>
              <a:t> 上 </a:t>
            </a:r>
            <a:r>
              <a:rPr lang="en" altLang="zh-CN" dirty="0"/>
              <a:t>Contributors</a:t>
            </a:r>
            <a:r>
              <a:rPr lang="zh-CN" altLang="en-US" dirty="0"/>
              <a:t> 最多，</a:t>
            </a:r>
            <a:r>
              <a:rPr lang="en" altLang="zh-CN" dirty="0" err="1"/>
              <a:t>vllm</a:t>
            </a:r>
            <a:r>
              <a:rPr lang="zh-CN" altLang="en-US" dirty="0"/>
              <a:t> 开发人员投入最高。因此 </a:t>
            </a:r>
            <a:r>
              <a:rPr lang="en" altLang="zh-CN" dirty="0" err="1"/>
              <a:t>vllm</a:t>
            </a:r>
            <a:r>
              <a:rPr lang="zh-CN" altLang="en-US" dirty="0"/>
              <a:t> 对模型支持和硬件支持都是最完善，以及各种功能也往往是最齐全的</a:t>
            </a:r>
          </a:p>
          <a:p>
            <a:pPr marL="582006" lvl="1" indent="-342900">
              <a:buFont typeface="+mj-lt"/>
              <a:buAutoNum type="arabicPeriod"/>
            </a:pPr>
            <a:r>
              <a:rPr lang="zh-CN" altLang="en-US" dirty="0"/>
              <a:t>社区活跃度最高，</a:t>
            </a:r>
            <a:r>
              <a:rPr lang="en" altLang="zh-CN" dirty="0" err="1"/>
              <a:t>github</a:t>
            </a:r>
            <a:r>
              <a:rPr lang="zh-CN" altLang="en-US" dirty="0"/>
              <a:t> 上 </a:t>
            </a:r>
            <a:r>
              <a:rPr lang="en" altLang="zh-CN" dirty="0"/>
              <a:t>issue</a:t>
            </a:r>
            <a:r>
              <a:rPr lang="zh-CN" altLang="en-US" dirty="0"/>
              <a:t> 和 </a:t>
            </a:r>
            <a:r>
              <a:rPr lang="en" altLang="zh-CN" dirty="0"/>
              <a:t>pr</a:t>
            </a:r>
            <a:r>
              <a:rPr lang="zh-CN" altLang="en-US" dirty="0"/>
              <a:t> 都很多。大量 </a:t>
            </a:r>
            <a:r>
              <a:rPr lang="en" altLang="zh-CN" dirty="0"/>
              <a:t>paper</a:t>
            </a:r>
            <a:r>
              <a:rPr lang="zh-CN" altLang="en-US" dirty="0"/>
              <a:t> 都是以 </a:t>
            </a:r>
            <a:r>
              <a:rPr lang="en" altLang="zh-CN" dirty="0" err="1"/>
              <a:t>vllm</a:t>
            </a:r>
            <a:r>
              <a:rPr lang="zh-CN" altLang="en-US" dirty="0"/>
              <a:t> 作为 </a:t>
            </a:r>
            <a:r>
              <a:rPr lang="en" altLang="zh-CN" dirty="0"/>
              <a:t>baseline</a:t>
            </a:r>
            <a:r>
              <a:rPr lang="zh-CN" altLang="en-US" dirty="0"/>
              <a:t> 来开发 </a:t>
            </a:r>
            <a:r>
              <a:rPr lang="en" altLang="zh-CN" dirty="0"/>
              <a:t>demo</a:t>
            </a:r>
            <a:r>
              <a:rPr lang="zh-CN" altLang="en" dirty="0"/>
              <a:t>，</a:t>
            </a:r>
            <a:r>
              <a:rPr lang="zh-CN" altLang="en-US" dirty="0"/>
              <a:t>因此各种新技术的引入 </a:t>
            </a:r>
            <a:r>
              <a:rPr lang="en" altLang="zh-CN" dirty="0" err="1"/>
              <a:t>vllm</a:t>
            </a:r>
            <a:r>
              <a:rPr lang="zh-CN" altLang="en-US" dirty="0"/>
              <a:t> 是具有更大优势的</a:t>
            </a:r>
            <a:endParaRPr lang="en-US" altLang="zh-CN" dirty="0"/>
          </a:p>
          <a:p>
            <a:pPr marL="582006" lvl="1" indent="-342900">
              <a:buFont typeface="+mj-lt"/>
              <a:buAutoNum type="arabicPeriod"/>
            </a:pPr>
            <a:r>
              <a:rPr lang="zh-CN" altLang="en-US" dirty="0"/>
              <a:t>基础的各种优化以及进阶的权重量化、</a:t>
            </a:r>
            <a:r>
              <a:rPr lang="en" altLang="zh-CN" dirty="0" err="1"/>
              <a:t>kv</a:t>
            </a:r>
            <a:r>
              <a:rPr lang="zh-CN" altLang="en-US" dirty="0"/>
              <a:t>压缩、</a:t>
            </a:r>
            <a:r>
              <a:rPr lang="en" altLang="zh-CN" dirty="0"/>
              <a:t>speculate decode</a:t>
            </a:r>
            <a:r>
              <a:rPr lang="zh-CN" altLang="en" dirty="0"/>
              <a:t>、</a:t>
            </a:r>
            <a:r>
              <a:rPr lang="en" altLang="zh-CN" dirty="0"/>
              <a:t>chunked prefill</a:t>
            </a:r>
            <a:r>
              <a:rPr lang="zh-CN" altLang="en" dirty="0"/>
              <a:t>、</a:t>
            </a:r>
            <a:r>
              <a:rPr lang="en" altLang="zh-CN" dirty="0" err="1"/>
              <a:t>promot</a:t>
            </a:r>
            <a:r>
              <a:rPr lang="en" altLang="zh-CN" dirty="0"/>
              <a:t> cache</a:t>
            </a:r>
            <a:r>
              <a:rPr lang="zh-CN" altLang="en" dirty="0"/>
              <a:t>、</a:t>
            </a:r>
            <a:r>
              <a:rPr lang="en" altLang="zh-CN" dirty="0" err="1"/>
              <a:t>constrainted</a:t>
            </a:r>
            <a:r>
              <a:rPr lang="en" altLang="zh-CN" dirty="0"/>
              <a:t> decoding</a:t>
            </a:r>
            <a:r>
              <a:rPr lang="zh-CN" altLang="en-US" dirty="0"/>
              <a:t>等功能都是完备的</a:t>
            </a:r>
          </a:p>
        </p:txBody>
      </p:sp>
    </p:spTree>
    <p:extLst>
      <p:ext uri="{BB962C8B-B14F-4D97-AF65-F5344CB8AC3E}">
        <p14:creationId xmlns:p14="http://schemas.microsoft.com/office/powerpoint/2010/main" val="320712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36C8DB-E956-7704-DE0B-586C2BFD4A86}"/>
              </a:ext>
            </a:extLst>
          </p:cNvPr>
          <p:cNvSpPr>
            <a:spLocks noGrp="1"/>
          </p:cNvSpPr>
          <p:nvPr>
            <p:ph type="title"/>
          </p:nvPr>
        </p:nvSpPr>
        <p:spPr/>
        <p:txBody>
          <a:bodyPr/>
          <a:lstStyle/>
          <a:p>
            <a:r>
              <a:rPr lang="en" altLang="zh-CN" dirty="0"/>
              <a:t>VLLM</a:t>
            </a:r>
            <a:endParaRPr lang="zh-CN" altLang="en-US" dirty="0"/>
          </a:p>
        </p:txBody>
      </p:sp>
      <p:sp>
        <p:nvSpPr>
          <p:cNvPr id="8" name="内容占位符 7">
            <a:extLst>
              <a:ext uri="{FF2B5EF4-FFF2-40B4-BE49-F238E27FC236}">
                <a16:creationId xmlns:a16="http://schemas.microsoft.com/office/drawing/2014/main" id="{C72CF534-D783-8AB9-B948-315E9C8245AD}"/>
              </a:ext>
            </a:extLst>
          </p:cNvPr>
          <p:cNvSpPr>
            <a:spLocks noGrp="1"/>
          </p:cNvSpPr>
          <p:nvPr>
            <p:ph sz="half" idx="1"/>
          </p:nvPr>
        </p:nvSpPr>
        <p:spPr/>
        <p:txBody>
          <a:bodyPr/>
          <a:lstStyle/>
          <a:p>
            <a:pPr algn="l"/>
            <a:r>
              <a:rPr lang="zh-CN" altLang="en-US" b="1" dirty="0">
                <a:solidFill>
                  <a:srgbClr val="C00000"/>
                </a:solidFill>
              </a:rPr>
              <a:t>原本只作为 </a:t>
            </a:r>
            <a:r>
              <a:rPr lang="en" altLang="zh-CN" b="1" dirty="0" err="1">
                <a:solidFill>
                  <a:srgbClr val="C00000"/>
                </a:solidFill>
              </a:rPr>
              <a:t>pagedattn</a:t>
            </a:r>
            <a:r>
              <a:rPr lang="zh-CN" altLang="en-US" b="1" dirty="0">
                <a:solidFill>
                  <a:srgbClr val="C00000"/>
                </a:solidFill>
              </a:rPr>
              <a:t> 开源实现，但发展到今天已经成为 </a:t>
            </a:r>
            <a:r>
              <a:rPr lang="en" altLang="zh-CN" b="1" dirty="0" err="1">
                <a:solidFill>
                  <a:srgbClr val="C00000"/>
                </a:solidFill>
              </a:rPr>
              <a:t>llm</a:t>
            </a:r>
            <a:r>
              <a:rPr lang="zh-CN" altLang="en-US" b="1" dirty="0">
                <a:solidFill>
                  <a:srgbClr val="C00000"/>
                </a:solidFill>
              </a:rPr>
              <a:t> 推理引擎的标杆了</a:t>
            </a:r>
            <a:endParaRPr lang="en-US" altLang="zh-CN" b="1" dirty="0">
              <a:solidFill>
                <a:srgbClr val="C00000"/>
              </a:solidFill>
            </a:endParaRPr>
          </a:p>
          <a:p>
            <a:pPr algn="l"/>
            <a:r>
              <a:rPr lang="zh-CN" altLang="en-US" b="1" dirty="0">
                <a:solidFill>
                  <a:srgbClr val="C00000"/>
                </a:solidFill>
              </a:rPr>
              <a:t>缺点：</a:t>
            </a:r>
          </a:p>
          <a:p>
            <a:pPr marL="582006" lvl="1" indent="-342900">
              <a:buFont typeface="+mj-lt"/>
              <a:buAutoNum type="arabicPeriod"/>
            </a:pPr>
            <a:r>
              <a:rPr lang="en" altLang="zh-CN" dirty="0"/>
              <a:t>v0.6.0</a:t>
            </a:r>
            <a:r>
              <a:rPr lang="zh-CN" altLang="en-US" dirty="0"/>
              <a:t> 前 </a:t>
            </a:r>
            <a:r>
              <a:rPr lang="en" altLang="zh-CN" dirty="0" err="1"/>
              <a:t>vllm</a:t>
            </a:r>
            <a:r>
              <a:rPr lang="zh-CN" altLang="en-US" dirty="0"/>
              <a:t> 中 </a:t>
            </a:r>
            <a:r>
              <a:rPr lang="en" altLang="zh-CN" dirty="0" err="1"/>
              <a:t>cpu</a:t>
            </a:r>
            <a:r>
              <a:rPr lang="zh-CN" altLang="en-US" dirty="0"/>
              <a:t> 和 </a:t>
            </a:r>
            <a:r>
              <a:rPr lang="en" altLang="zh-CN" dirty="0" err="1"/>
              <a:t>gpu</a:t>
            </a:r>
            <a:r>
              <a:rPr lang="zh-CN" altLang="en-US" dirty="0"/>
              <a:t> 调度串行，导致 </a:t>
            </a:r>
            <a:r>
              <a:rPr lang="en" altLang="zh-CN" dirty="0" err="1"/>
              <a:t>cpu</a:t>
            </a:r>
            <a:r>
              <a:rPr lang="zh-CN" altLang="en-US" dirty="0"/>
              <a:t> 计算时候 </a:t>
            </a:r>
            <a:r>
              <a:rPr lang="en" altLang="zh-CN" dirty="0" err="1"/>
              <a:t>gpu</a:t>
            </a:r>
            <a:r>
              <a:rPr lang="zh-CN" altLang="en-US" dirty="0"/>
              <a:t> 闲置，让吞吐变差</a:t>
            </a:r>
            <a:endParaRPr lang="en-US" altLang="zh-CN" dirty="0"/>
          </a:p>
          <a:p>
            <a:pPr marL="582006" lvl="1" indent="-342900">
              <a:buFont typeface="+mj-lt"/>
              <a:buAutoNum type="arabicPeriod"/>
            </a:pPr>
            <a:r>
              <a:rPr lang="zh-CN" altLang="en-US" dirty="0"/>
              <a:t>合入功能太多，</a:t>
            </a:r>
            <a:r>
              <a:rPr lang="en" altLang="zh-CN" dirty="0" err="1"/>
              <a:t>vllm</a:t>
            </a:r>
            <a:r>
              <a:rPr lang="zh-CN" altLang="en-US" dirty="0"/>
              <a:t> 高负载下 </a:t>
            </a:r>
            <a:r>
              <a:rPr lang="en" altLang="zh-CN" dirty="0" err="1"/>
              <a:t>gpu</a:t>
            </a:r>
            <a:r>
              <a:rPr lang="zh-CN" altLang="en-US" dirty="0"/>
              <a:t> 利用率甚至会降低到</a:t>
            </a:r>
            <a:r>
              <a:rPr lang="en-US" altLang="zh-CN" dirty="0"/>
              <a:t>50%</a:t>
            </a:r>
            <a:r>
              <a:rPr lang="zh-CN" altLang="en-US" dirty="0"/>
              <a:t>左右</a:t>
            </a:r>
            <a:r>
              <a:rPr lang="en-US" altLang="zh-CN" dirty="0"/>
              <a:t>~</a:t>
            </a:r>
          </a:p>
          <a:p>
            <a:pPr marL="582006" lvl="1" indent="-342900">
              <a:buFont typeface="+mj-lt"/>
              <a:buAutoNum type="arabicPeriod"/>
            </a:pPr>
            <a:r>
              <a:rPr lang="zh-CN" altLang="en-US" dirty="0"/>
              <a:t>代码臃肿复杂，导致定制性的二次开发变得非常困难</a:t>
            </a:r>
          </a:p>
        </p:txBody>
      </p:sp>
    </p:spTree>
    <p:extLst>
      <p:ext uri="{BB962C8B-B14F-4D97-AF65-F5344CB8AC3E}">
        <p14:creationId xmlns:p14="http://schemas.microsoft.com/office/powerpoint/2010/main" val="3816163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36C8DB-E956-7704-DE0B-586C2BFD4A86}"/>
              </a:ext>
            </a:extLst>
          </p:cNvPr>
          <p:cNvSpPr>
            <a:spLocks noGrp="1"/>
          </p:cNvSpPr>
          <p:nvPr>
            <p:ph type="title"/>
          </p:nvPr>
        </p:nvSpPr>
        <p:spPr/>
        <p:txBody>
          <a:bodyPr/>
          <a:lstStyle/>
          <a:p>
            <a:r>
              <a:rPr lang="en" altLang="zh-CN" dirty="0" err="1"/>
              <a:t>sglang</a:t>
            </a:r>
            <a:endParaRPr lang="zh-CN" altLang="en-US" dirty="0"/>
          </a:p>
        </p:txBody>
      </p:sp>
      <p:sp>
        <p:nvSpPr>
          <p:cNvPr id="5" name="内容占位符 4">
            <a:extLst>
              <a:ext uri="{FF2B5EF4-FFF2-40B4-BE49-F238E27FC236}">
                <a16:creationId xmlns:a16="http://schemas.microsoft.com/office/drawing/2014/main" id="{599B2A56-2246-6B3B-8A6E-FC7A2E8C428B}"/>
              </a:ext>
            </a:extLst>
          </p:cNvPr>
          <p:cNvSpPr>
            <a:spLocks noGrp="1"/>
          </p:cNvSpPr>
          <p:nvPr>
            <p:ph sz="half" idx="1"/>
          </p:nvPr>
        </p:nvSpPr>
        <p:spPr>
          <a:xfrm>
            <a:off x="623635" y="2102069"/>
            <a:ext cx="10963473" cy="4253011"/>
          </a:xfrm>
        </p:spPr>
        <p:txBody>
          <a:bodyPr/>
          <a:lstStyle/>
          <a:p>
            <a:r>
              <a:rPr lang="en" altLang="zh-CN" sz="1600" dirty="0"/>
              <a:t>https://</a:t>
            </a:r>
            <a:r>
              <a:rPr lang="en" altLang="zh-CN" sz="1600" dirty="0" err="1"/>
              <a:t>github.com</a:t>
            </a:r>
            <a:r>
              <a:rPr lang="en" altLang="zh-CN" sz="1600" dirty="0"/>
              <a:t>/</a:t>
            </a:r>
            <a:r>
              <a:rPr lang="en" altLang="zh-CN" sz="1600" dirty="0" err="1"/>
              <a:t>sgl</a:t>
            </a:r>
            <a:r>
              <a:rPr lang="en" altLang="zh-CN" sz="1600" dirty="0"/>
              <a:t>-project/</a:t>
            </a:r>
            <a:r>
              <a:rPr lang="en" altLang="zh-CN" sz="1600" dirty="0" err="1"/>
              <a:t>sglang</a:t>
            </a:r>
            <a:endParaRPr lang="zh-CN" altLang="en-US" sz="1600" dirty="0"/>
          </a:p>
        </p:txBody>
      </p:sp>
      <p:pic>
        <p:nvPicPr>
          <p:cNvPr id="8" name="图片 7">
            <a:extLst>
              <a:ext uri="{FF2B5EF4-FFF2-40B4-BE49-F238E27FC236}">
                <a16:creationId xmlns:a16="http://schemas.microsoft.com/office/drawing/2014/main" id="{6171CB36-9D42-E667-F2A2-BEE2D4F419CA}"/>
              </a:ext>
            </a:extLst>
          </p:cNvPr>
          <p:cNvPicPr>
            <a:picLocks noChangeAspect="1"/>
          </p:cNvPicPr>
          <p:nvPr/>
        </p:nvPicPr>
        <p:blipFill>
          <a:blip r:embed="rId2"/>
          <a:stretch>
            <a:fillRect/>
          </a:stretch>
        </p:blipFill>
        <p:spPr>
          <a:xfrm>
            <a:off x="707381" y="1628329"/>
            <a:ext cx="10782000" cy="473740"/>
          </a:xfrm>
          <a:prstGeom prst="rect">
            <a:avLst/>
          </a:prstGeom>
        </p:spPr>
      </p:pic>
      <p:pic>
        <p:nvPicPr>
          <p:cNvPr id="9" name="图片 8">
            <a:extLst>
              <a:ext uri="{FF2B5EF4-FFF2-40B4-BE49-F238E27FC236}">
                <a16:creationId xmlns:a16="http://schemas.microsoft.com/office/drawing/2014/main" id="{886ABDFB-0118-261F-9B1F-AF0FCDEE0DAE}"/>
              </a:ext>
            </a:extLst>
          </p:cNvPr>
          <p:cNvPicPr>
            <a:picLocks noChangeAspect="1"/>
          </p:cNvPicPr>
          <p:nvPr/>
        </p:nvPicPr>
        <p:blipFill>
          <a:blip r:embed="rId3"/>
          <a:stretch>
            <a:fillRect/>
          </a:stretch>
        </p:blipFill>
        <p:spPr>
          <a:xfrm>
            <a:off x="702540" y="3504324"/>
            <a:ext cx="4316534" cy="2201722"/>
          </a:xfrm>
          <a:prstGeom prst="rect">
            <a:avLst/>
          </a:prstGeom>
        </p:spPr>
      </p:pic>
      <p:pic>
        <p:nvPicPr>
          <p:cNvPr id="10" name="图片 9">
            <a:extLst>
              <a:ext uri="{FF2B5EF4-FFF2-40B4-BE49-F238E27FC236}">
                <a16:creationId xmlns:a16="http://schemas.microsoft.com/office/drawing/2014/main" id="{14C329F2-0E75-E953-38E0-89348ECF191E}"/>
              </a:ext>
            </a:extLst>
          </p:cNvPr>
          <p:cNvPicPr>
            <a:picLocks noChangeAspect="1"/>
          </p:cNvPicPr>
          <p:nvPr/>
        </p:nvPicPr>
        <p:blipFill>
          <a:blip r:embed="rId4"/>
          <a:stretch>
            <a:fillRect/>
          </a:stretch>
        </p:blipFill>
        <p:spPr>
          <a:xfrm>
            <a:off x="6098380" y="3428999"/>
            <a:ext cx="5448301" cy="2015359"/>
          </a:xfrm>
          <a:prstGeom prst="rect">
            <a:avLst/>
          </a:prstGeom>
        </p:spPr>
      </p:pic>
    </p:spTree>
    <p:extLst>
      <p:ext uri="{BB962C8B-B14F-4D97-AF65-F5344CB8AC3E}">
        <p14:creationId xmlns:p14="http://schemas.microsoft.com/office/powerpoint/2010/main" val="186686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7D31DCA-DC97-33E5-FC39-298203FF4E78}"/>
              </a:ext>
            </a:extLst>
          </p:cNvPr>
          <p:cNvSpPr>
            <a:spLocks noGrp="1"/>
          </p:cNvSpPr>
          <p:nvPr>
            <p:ph type="title"/>
          </p:nvPr>
        </p:nvSpPr>
        <p:spPr/>
        <p:txBody>
          <a:bodyPr/>
          <a:lstStyle/>
          <a:p>
            <a:r>
              <a:rPr lang="zh-CN" altLang="en-US" dirty="0"/>
              <a:t>大模型推理需求</a:t>
            </a:r>
          </a:p>
        </p:txBody>
      </p:sp>
      <p:sp>
        <p:nvSpPr>
          <p:cNvPr id="5" name="内容占位符 4">
            <a:extLst>
              <a:ext uri="{FF2B5EF4-FFF2-40B4-BE49-F238E27FC236}">
                <a16:creationId xmlns:a16="http://schemas.microsoft.com/office/drawing/2014/main" id="{C24405EE-362D-E0CF-A37E-7A30A73E0257}"/>
              </a:ext>
            </a:extLst>
          </p:cNvPr>
          <p:cNvSpPr>
            <a:spLocks noGrp="1"/>
          </p:cNvSpPr>
          <p:nvPr>
            <p:ph sz="half" idx="1"/>
          </p:nvPr>
        </p:nvSpPr>
        <p:spPr>
          <a:xfrm>
            <a:off x="9593867" y="1282262"/>
            <a:ext cx="2472010" cy="5072818"/>
          </a:xfrm>
        </p:spPr>
        <p:txBody>
          <a:bodyPr anchor="ctr"/>
          <a:lstStyle/>
          <a:p>
            <a:r>
              <a:rPr lang="zh-CN" altLang="en-US" dirty="0"/>
              <a:t>新模型不断发布</a:t>
            </a:r>
            <a:endParaRPr lang="en-US" altLang="zh-CN" dirty="0"/>
          </a:p>
          <a:p>
            <a:r>
              <a:rPr lang="zh-CN" altLang="en-US" dirty="0"/>
              <a:t>参数量不断加大</a:t>
            </a:r>
            <a:endParaRPr lang="en-US" altLang="zh-CN" dirty="0"/>
          </a:p>
          <a:p>
            <a:r>
              <a:rPr lang="zh-CN" altLang="en-US" dirty="0"/>
              <a:t>应用爆发式增长</a:t>
            </a:r>
          </a:p>
        </p:txBody>
      </p:sp>
      <p:pic>
        <p:nvPicPr>
          <p:cNvPr id="2052" name="Picture 4" descr="中文大模型基准测评2024上半年报告- 大模型知识库|大模型训练|开箱即用的企业大模型应用平台|智能体开发|53AI">
            <a:extLst>
              <a:ext uri="{FF2B5EF4-FFF2-40B4-BE49-F238E27FC236}">
                <a16:creationId xmlns:a16="http://schemas.microsoft.com/office/drawing/2014/main" id="{F78F9489-4103-075E-CF24-4B3B22F706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90" t="7809"/>
          <a:stretch/>
        </p:blipFill>
        <p:spPr bwMode="auto">
          <a:xfrm>
            <a:off x="378427" y="1443214"/>
            <a:ext cx="8984211" cy="4856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6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36C8DB-E956-7704-DE0B-586C2BFD4A86}"/>
              </a:ext>
            </a:extLst>
          </p:cNvPr>
          <p:cNvSpPr>
            <a:spLocks noGrp="1"/>
          </p:cNvSpPr>
          <p:nvPr>
            <p:ph type="title"/>
          </p:nvPr>
        </p:nvSpPr>
        <p:spPr>
          <a:xfrm>
            <a:off x="623635" y="558414"/>
            <a:ext cx="10963473" cy="589190"/>
          </a:xfrm>
        </p:spPr>
        <p:txBody>
          <a:bodyPr/>
          <a:lstStyle/>
          <a:p>
            <a:r>
              <a:rPr lang="en" altLang="zh-CN" dirty="0" err="1"/>
              <a:t>sglang</a:t>
            </a:r>
            <a:endParaRPr lang="zh-CN" altLang="en-US" dirty="0"/>
          </a:p>
        </p:txBody>
      </p:sp>
      <p:sp>
        <p:nvSpPr>
          <p:cNvPr id="3" name="内容占位符 2">
            <a:extLst>
              <a:ext uri="{FF2B5EF4-FFF2-40B4-BE49-F238E27FC236}">
                <a16:creationId xmlns:a16="http://schemas.microsoft.com/office/drawing/2014/main" id="{181DD3AB-F739-92F0-657C-F534D5EB42F1}"/>
              </a:ext>
            </a:extLst>
          </p:cNvPr>
          <p:cNvSpPr>
            <a:spLocks noGrp="1"/>
          </p:cNvSpPr>
          <p:nvPr>
            <p:ph sz="half" idx="1"/>
          </p:nvPr>
        </p:nvSpPr>
        <p:spPr/>
        <p:txBody>
          <a:bodyPr/>
          <a:lstStyle/>
          <a:p>
            <a:pPr algn="l"/>
            <a:r>
              <a:rPr lang="zh-CN" altLang="en-US" b="1" dirty="0">
                <a:solidFill>
                  <a:srgbClr val="C00000"/>
                </a:solidFill>
              </a:rPr>
              <a:t>借鉴 </a:t>
            </a:r>
            <a:r>
              <a:rPr lang="en" altLang="zh-CN" b="1" dirty="0" err="1">
                <a:solidFill>
                  <a:srgbClr val="C00000"/>
                </a:solidFill>
              </a:rPr>
              <a:t>lightllm</a:t>
            </a:r>
            <a:r>
              <a:rPr lang="zh-CN" altLang="en-US" b="1" dirty="0">
                <a:solidFill>
                  <a:srgbClr val="C00000"/>
                </a:solidFill>
              </a:rPr>
              <a:t> 推理引擎，优势：</a:t>
            </a:r>
          </a:p>
          <a:p>
            <a:pPr marL="582006" lvl="1" indent="-342900">
              <a:buFont typeface="+mj-lt"/>
              <a:buAutoNum type="arabicPeriod"/>
            </a:pPr>
            <a:r>
              <a:rPr lang="en" altLang="zh-CN" dirty="0" err="1"/>
              <a:t>sglang</a:t>
            </a:r>
            <a:r>
              <a:rPr lang="zh-CN" altLang="en-US" dirty="0"/>
              <a:t> 吞吐性能最优，通过多进程 </a:t>
            </a:r>
            <a:r>
              <a:rPr lang="en" altLang="zh-CN" dirty="0" err="1"/>
              <a:t>zmp</a:t>
            </a:r>
            <a:r>
              <a:rPr lang="zh-CN" altLang="en-US" dirty="0"/>
              <a:t> 传输中间数据来 </a:t>
            </a:r>
            <a:r>
              <a:rPr lang="en" altLang="zh-CN" dirty="0"/>
              <a:t>cover</a:t>
            </a:r>
            <a:r>
              <a:rPr lang="zh-CN" altLang="en-US" dirty="0"/>
              <a:t> 掉 </a:t>
            </a:r>
            <a:r>
              <a:rPr lang="en" altLang="zh-CN" dirty="0" err="1"/>
              <a:t>cpu</a:t>
            </a:r>
            <a:r>
              <a:rPr lang="zh-CN" altLang="en-US" dirty="0"/>
              <a:t> 开销，高负载下 </a:t>
            </a:r>
            <a:r>
              <a:rPr lang="en" altLang="zh-CN" dirty="0" err="1"/>
              <a:t>gpu</a:t>
            </a:r>
            <a:r>
              <a:rPr lang="zh-CN" altLang="en-US" dirty="0"/>
              <a:t> 利用率可以到</a:t>
            </a:r>
            <a:r>
              <a:rPr lang="en-US" altLang="zh-CN" dirty="0"/>
              <a:t>80%</a:t>
            </a:r>
            <a:r>
              <a:rPr lang="zh-CN" altLang="en-US" dirty="0"/>
              <a:t>以上</a:t>
            </a:r>
            <a:endParaRPr lang="en-US" altLang="zh-CN" dirty="0"/>
          </a:p>
          <a:p>
            <a:pPr marL="582006" lvl="1" indent="-342900">
              <a:buFont typeface="+mj-lt"/>
              <a:buAutoNum type="arabicPeriod"/>
            </a:pPr>
            <a:r>
              <a:rPr lang="en" altLang="zh-CN" dirty="0" err="1"/>
              <a:t>sglang</a:t>
            </a:r>
            <a:r>
              <a:rPr lang="zh-CN" altLang="en-US" dirty="0"/>
              <a:t> 代码可拓展性很高，主流功能都有支持的情况下，代码比 </a:t>
            </a:r>
            <a:r>
              <a:rPr lang="en" altLang="zh-CN" dirty="0" err="1"/>
              <a:t>vllm</a:t>
            </a:r>
            <a:r>
              <a:rPr lang="zh-CN" altLang="en-US" dirty="0"/>
              <a:t> 清晰简单很多，对于二次开发来说是很重要的</a:t>
            </a:r>
          </a:p>
          <a:p>
            <a:pPr marL="582006" lvl="1" indent="-342900">
              <a:buFont typeface="+mj-lt"/>
              <a:buAutoNum type="arabicPeriod"/>
            </a:pPr>
            <a:r>
              <a:rPr lang="en" altLang="zh-CN" dirty="0" err="1"/>
              <a:t>sglang</a:t>
            </a:r>
            <a:r>
              <a:rPr lang="zh-CN" altLang="en-US" dirty="0"/>
              <a:t> 开源维护者积极地回复 </a:t>
            </a:r>
            <a:r>
              <a:rPr lang="en" altLang="zh-CN" dirty="0"/>
              <a:t>issue</a:t>
            </a:r>
            <a:r>
              <a:rPr lang="zh-CN" altLang="en" dirty="0"/>
              <a:t>。</a:t>
            </a:r>
            <a:r>
              <a:rPr lang="zh-CN" altLang="en-US" dirty="0"/>
              <a:t>而且开发节奏快，有些功能还不太完善地方下一个版本基本马上就更新了</a:t>
            </a:r>
          </a:p>
          <a:p>
            <a:endParaRPr lang="zh-CN" altLang="en-US" dirty="0"/>
          </a:p>
        </p:txBody>
      </p:sp>
    </p:spTree>
    <p:extLst>
      <p:ext uri="{BB962C8B-B14F-4D97-AF65-F5344CB8AC3E}">
        <p14:creationId xmlns:p14="http://schemas.microsoft.com/office/powerpoint/2010/main" val="45804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36C8DB-E956-7704-DE0B-586C2BFD4A86}"/>
              </a:ext>
            </a:extLst>
          </p:cNvPr>
          <p:cNvSpPr>
            <a:spLocks noGrp="1"/>
          </p:cNvSpPr>
          <p:nvPr>
            <p:ph type="title"/>
          </p:nvPr>
        </p:nvSpPr>
        <p:spPr/>
        <p:txBody>
          <a:bodyPr/>
          <a:lstStyle/>
          <a:p>
            <a:r>
              <a:rPr lang="en" altLang="zh-CN" dirty="0" err="1"/>
              <a:t>lmdepoloy</a:t>
            </a:r>
            <a:endParaRPr lang="zh-CN" altLang="en-US" dirty="0"/>
          </a:p>
        </p:txBody>
      </p:sp>
      <p:sp>
        <p:nvSpPr>
          <p:cNvPr id="5" name="内容占位符 4">
            <a:extLst>
              <a:ext uri="{FF2B5EF4-FFF2-40B4-BE49-F238E27FC236}">
                <a16:creationId xmlns:a16="http://schemas.microsoft.com/office/drawing/2014/main" id="{599B2A56-2246-6B3B-8A6E-FC7A2E8C428B}"/>
              </a:ext>
            </a:extLst>
          </p:cNvPr>
          <p:cNvSpPr>
            <a:spLocks noGrp="1"/>
          </p:cNvSpPr>
          <p:nvPr>
            <p:ph sz="half" idx="1"/>
          </p:nvPr>
        </p:nvSpPr>
        <p:spPr>
          <a:xfrm>
            <a:off x="623635" y="2123089"/>
            <a:ext cx="10963473" cy="4253011"/>
          </a:xfrm>
        </p:spPr>
        <p:txBody>
          <a:bodyPr/>
          <a:lstStyle/>
          <a:p>
            <a:r>
              <a:rPr lang="en" altLang="zh-CN" sz="1600" dirty="0"/>
              <a:t>https://</a:t>
            </a:r>
            <a:r>
              <a:rPr lang="en" altLang="zh-CN" sz="1600" dirty="0" err="1"/>
              <a:t>github.com</a:t>
            </a:r>
            <a:r>
              <a:rPr lang="en" altLang="zh-CN" sz="1600" dirty="0"/>
              <a:t>/</a:t>
            </a:r>
            <a:r>
              <a:rPr lang="en" altLang="zh-CN" sz="1600" dirty="0" err="1"/>
              <a:t>InternLM</a:t>
            </a:r>
            <a:r>
              <a:rPr lang="en" altLang="zh-CN" sz="1600" dirty="0"/>
              <a:t>/</a:t>
            </a:r>
            <a:r>
              <a:rPr lang="en" altLang="zh-CN" sz="1600" dirty="0" err="1"/>
              <a:t>lmdeploy</a:t>
            </a:r>
            <a:endParaRPr lang="zh-CN" altLang="en-US" sz="1600" dirty="0"/>
          </a:p>
        </p:txBody>
      </p:sp>
      <p:pic>
        <p:nvPicPr>
          <p:cNvPr id="2" name="图片 1">
            <a:extLst>
              <a:ext uri="{FF2B5EF4-FFF2-40B4-BE49-F238E27FC236}">
                <a16:creationId xmlns:a16="http://schemas.microsoft.com/office/drawing/2014/main" id="{95B3E452-0805-C87F-9F22-4A9C5160DEA4}"/>
              </a:ext>
            </a:extLst>
          </p:cNvPr>
          <p:cNvPicPr>
            <a:picLocks noChangeAspect="1"/>
          </p:cNvPicPr>
          <p:nvPr/>
        </p:nvPicPr>
        <p:blipFill>
          <a:blip r:embed="rId2"/>
          <a:stretch>
            <a:fillRect/>
          </a:stretch>
        </p:blipFill>
        <p:spPr>
          <a:xfrm>
            <a:off x="623635" y="1562970"/>
            <a:ext cx="10782000" cy="539099"/>
          </a:xfrm>
          <a:prstGeom prst="rect">
            <a:avLst/>
          </a:prstGeom>
        </p:spPr>
      </p:pic>
      <p:pic>
        <p:nvPicPr>
          <p:cNvPr id="3" name="图片 2">
            <a:extLst>
              <a:ext uri="{FF2B5EF4-FFF2-40B4-BE49-F238E27FC236}">
                <a16:creationId xmlns:a16="http://schemas.microsoft.com/office/drawing/2014/main" id="{BAF7ADE5-E683-D81C-879F-B0B42DB7C1EC}"/>
              </a:ext>
            </a:extLst>
          </p:cNvPr>
          <p:cNvPicPr>
            <a:picLocks noChangeAspect="1"/>
          </p:cNvPicPr>
          <p:nvPr/>
        </p:nvPicPr>
        <p:blipFill>
          <a:blip r:embed="rId3"/>
          <a:stretch>
            <a:fillRect/>
          </a:stretch>
        </p:blipFill>
        <p:spPr>
          <a:xfrm>
            <a:off x="650082" y="3338347"/>
            <a:ext cx="4351214" cy="2494894"/>
          </a:xfrm>
          <a:prstGeom prst="rect">
            <a:avLst/>
          </a:prstGeom>
        </p:spPr>
      </p:pic>
      <p:pic>
        <p:nvPicPr>
          <p:cNvPr id="6" name="图片 5">
            <a:extLst>
              <a:ext uri="{FF2B5EF4-FFF2-40B4-BE49-F238E27FC236}">
                <a16:creationId xmlns:a16="http://schemas.microsoft.com/office/drawing/2014/main" id="{A18D8A25-314A-F6FC-91A8-D69C2966E9C0}"/>
              </a:ext>
            </a:extLst>
          </p:cNvPr>
          <p:cNvPicPr>
            <a:picLocks noChangeAspect="1"/>
          </p:cNvPicPr>
          <p:nvPr/>
        </p:nvPicPr>
        <p:blipFill>
          <a:blip r:embed="rId4"/>
          <a:stretch>
            <a:fillRect/>
          </a:stretch>
        </p:blipFill>
        <p:spPr>
          <a:xfrm>
            <a:off x="6098381" y="3429000"/>
            <a:ext cx="5177498" cy="2109952"/>
          </a:xfrm>
          <a:prstGeom prst="rect">
            <a:avLst/>
          </a:prstGeom>
        </p:spPr>
      </p:pic>
    </p:spTree>
    <p:extLst>
      <p:ext uri="{BB962C8B-B14F-4D97-AF65-F5344CB8AC3E}">
        <p14:creationId xmlns:p14="http://schemas.microsoft.com/office/powerpoint/2010/main" val="1701964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36C8DB-E956-7704-DE0B-586C2BFD4A86}"/>
              </a:ext>
            </a:extLst>
          </p:cNvPr>
          <p:cNvSpPr>
            <a:spLocks noGrp="1"/>
          </p:cNvSpPr>
          <p:nvPr>
            <p:ph type="title"/>
          </p:nvPr>
        </p:nvSpPr>
        <p:spPr/>
        <p:txBody>
          <a:bodyPr/>
          <a:lstStyle/>
          <a:p>
            <a:r>
              <a:rPr lang="en" altLang="zh-CN" dirty="0" err="1"/>
              <a:t>lmdepoloy</a:t>
            </a:r>
            <a:endParaRPr lang="zh-CN" altLang="en-US" dirty="0"/>
          </a:p>
        </p:txBody>
      </p:sp>
      <p:sp>
        <p:nvSpPr>
          <p:cNvPr id="8" name="内容占位符 7">
            <a:extLst>
              <a:ext uri="{FF2B5EF4-FFF2-40B4-BE49-F238E27FC236}">
                <a16:creationId xmlns:a16="http://schemas.microsoft.com/office/drawing/2014/main" id="{13C32830-9F5D-3387-6441-58EC2DBA004D}"/>
              </a:ext>
            </a:extLst>
          </p:cNvPr>
          <p:cNvSpPr>
            <a:spLocks noGrp="1"/>
          </p:cNvSpPr>
          <p:nvPr>
            <p:ph sz="half" idx="1"/>
          </p:nvPr>
        </p:nvSpPr>
        <p:spPr/>
        <p:txBody>
          <a:bodyPr/>
          <a:lstStyle/>
          <a:p>
            <a:pPr algn="l"/>
            <a:r>
              <a:rPr lang="zh-CN" altLang="en-US" b="1" dirty="0">
                <a:solidFill>
                  <a:srgbClr val="C00000"/>
                </a:solidFill>
              </a:rPr>
              <a:t>上海人工智能实验室团队开发，优势：</a:t>
            </a:r>
          </a:p>
          <a:p>
            <a:pPr marL="582006" lvl="1" indent="-342900">
              <a:buFont typeface="+mj-lt"/>
              <a:buAutoNum type="arabicPeriod"/>
            </a:pPr>
            <a:r>
              <a:rPr lang="zh-CN" altLang="en-US" dirty="0"/>
              <a:t>相比 </a:t>
            </a:r>
            <a:r>
              <a:rPr lang="en" altLang="zh-CN" dirty="0" err="1"/>
              <a:t>vllm</a:t>
            </a:r>
            <a:r>
              <a:rPr lang="zh-CN" altLang="en-US" dirty="0"/>
              <a:t> 和 </a:t>
            </a:r>
            <a:r>
              <a:rPr lang="en" altLang="zh-CN" dirty="0" err="1"/>
              <a:t>sglang</a:t>
            </a:r>
            <a:r>
              <a:rPr lang="zh-CN" altLang="en-US" dirty="0"/>
              <a:t> 的 </a:t>
            </a:r>
            <a:r>
              <a:rPr lang="en" altLang="zh-CN" dirty="0"/>
              <a:t>python</a:t>
            </a:r>
            <a:r>
              <a:rPr lang="zh-CN" altLang="en-US" dirty="0"/>
              <a:t> 实现，</a:t>
            </a:r>
            <a:r>
              <a:rPr lang="en" altLang="zh-CN" dirty="0" err="1"/>
              <a:t>lmdeploy</a:t>
            </a:r>
            <a:r>
              <a:rPr lang="zh-CN" altLang="en-US" dirty="0"/>
              <a:t> 调度和执行 </a:t>
            </a:r>
            <a:r>
              <a:rPr lang="en-US" altLang="zh-CN" dirty="0"/>
              <a:t>runtime</a:t>
            </a:r>
            <a:r>
              <a:rPr lang="zh-CN" altLang="en-US" dirty="0"/>
              <a:t> 代码使用了 </a:t>
            </a:r>
            <a:r>
              <a:rPr lang="en" altLang="zh-CN" dirty="0"/>
              <a:t>C++</a:t>
            </a:r>
            <a:r>
              <a:rPr lang="zh-CN" altLang="en-US" dirty="0"/>
              <a:t> 实现</a:t>
            </a:r>
            <a:endParaRPr lang="en-US" altLang="zh-CN" dirty="0"/>
          </a:p>
          <a:p>
            <a:pPr marL="582006" lvl="1" indent="-342900">
              <a:buFont typeface="+mj-lt"/>
              <a:buAutoNum type="arabicPeriod"/>
            </a:pPr>
            <a:r>
              <a:rPr lang="en" altLang="zh-CN" dirty="0" err="1"/>
              <a:t>cpu</a:t>
            </a:r>
            <a:r>
              <a:rPr lang="zh-CN" altLang="en-US" dirty="0"/>
              <a:t> 调度策略优，高负载下 </a:t>
            </a:r>
            <a:r>
              <a:rPr lang="en" altLang="zh-CN" dirty="0" err="1"/>
              <a:t>gpu</a:t>
            </a:r>
            <a:r>
              <a:rPr lang="zh-CN" altLang="en-US" dirty="0"/>
              <a:t> 利用率稳定在 </a:t>
            </a:r>
            <a:r>
              <a:rPr lang="en-US" altLang="zh-CN" dirty="0"/>
              <a:t>95%</a:t>
            </a:r>
            <a:endParaRPr lang="zh-CN" altLang="en-US" dirty="0"/>
          </a:p>
          <a:p>
            <a:pPr marL="582006" lvl="1" indent="-342900">
              <a:buFont typeface="+mj-lt"/>
              <a:buAutoNum type="arabicPeriod"/>
            </a:pPr>
            <a:r>
              <a:rPr lang="zh-CN" altLang="en-US" dirty="0"/>
              <a:t>对多模态模型支持很好，支持大量的多模态模型</a:t>
            </a:r>
          </a:p>
          <a:p>
            <a:pPr marL="582006" lvl="1" indent="-342900">
              <a:buFont typeface="+mj-lt"/>
              <a:buAutoNum type="arabicPeriod"/>
            </a:pPr>
            <a:r>
              <a:rPr lang="zh-CN" altLang="en-US" dirty="0"/>
              <a:t>对国内</a:t>
            </a:r>
            <a:r>
              <a:rPr lang="en" altLang="zh-CN" dirty="0"/>
              <a:t>GPU</a:t>
            </a:r>
            <a:r>
              <a:rPr lang="zh-CN" altLang="en-US" dirty="0"/>
              <a:t>厂商的硬件支持较好</a:t>
            </a:r>
          </a:p>
          <a:p>
            <a:endParaRPr lang="zh-CN" altLang="en-US" dirty="0"/>
          </a:p>
        </p:txBody>
      </p:sp>
    </p:spTree>
    <p:extLst>
      <p:ext uri="{BB962C8B-B14F-4D97-AF65-F5344CB8AC3E}">
        <p14:creationId xmlns:p14="http://schemas.microsoft.com/office/powerpoint/2010/main" val="1060602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1A9A42A-5E15-2F11-8309-8A8F527E6337}"/>
              </a:ext>
            </a:extLst>
          </p:cNvPr>
          <p:cNvSpPr>
            <a:spLocks noGrp="1"/>
          </p:cNvSpPr>
          <p:nvPr>
            <p:ph type="title"/>
          </p:nvPr>
        </p:nvSpPr>
        <p:spPr/>
        <p:txBody>
          <a:bodyPr/>
          <a:lstStyle/>
          <a:p>
            <a:r>
              <a:rPr lang="en" altLang="zh-CN" dirty="0" err="1"/>
              <a:t>lmdepoloy</a:t>
            </a:r>
            <a:endParaRPr lang="zh-CN" altLang="en-US" dirty="0"/>
          </a:p>
        </p:txBody>
      </p:sp>
      <p:sp>
        <p:nvSpPr>
          <p:cNvPr id="5" name="内容占位符 4">
            <a:extLst>
              <a:ext uri="{FF2B5EF4-FFF2-40B4-BE49-F238E27FC236}">
                <a16:creationId xmlns:a16="http://schemas.microsoft.com/office/drawing/2014/main" id="{D9287005-A84D-326F-C0F0-39406A351D3D}"/>
              </a:ext>
            </a:extLst>
          </p:cNvPr>
          <p:cNvSpPr>
            <a:spLocks noGrp="1"/>
          </p:cNvSpPr>
          <p:nvPr>
            <p:ph sz="half" idx="1"/>
          </p:nvPr>
        </p:nvSpPr>
        <p:spPr/>
        <p:txBody>
          <a:bodyPr/>
          <a:lstStyle/>
          <a:p>
            <a:pPr algn="l"/>
            <a:r>
              <a:rPr lang="zh-CN" altLang="en-US" dirty="0"/>
              <a:t>开发人员太少，功能比 </a:t>
            </a:r>
            <a:r>
              <a:rPr lang="en" altLang="zh-CN" dirty="0" err="1"/>
              <a:t>vllm</a:t>
            </a:r>
            <a:r>
              <a:rPr lang="zh-CN" altLang="en-US" dirty="0"/>
              <a:t> 和 </a:t>
            </a:r>
            <a:r>
              <a:rPr lang="en" altLang="zh-CN" dirty="0" err="1"/>
              <a:t>sglang</a:t>
            </a:r>
            <a:r>
              <a:rPr lang="zh-CN" altLang="en-US" dirty="0"/>
              <a:t> 来说还是少了挺多重要的功能</a:t>
            </a:r>
            <a:endParaRPr lang="en-US" altLang="zh-CN" dirty="0"/>
          </a:p>
          <a:p>
            <a:pPr algn="l"/>
            <a:r>
              <a:rPr lang="zh-CN" altLang="en-US" dirty="0"/>
              <a:t>纯 </a:t>
            </a:r>
            <a:r>
              <a:rPr lang="en" altLang="zh-CN" dirty="0"/>
              <a:t>python</a:t>
            </a:r>
            <a:r>
              <a:rPr lang="zh-CN" altLang="en-US" dirty="0"/>
              <a:t> 实现 </a:t>
            </a:r>
            <a:r>
              <a:rPr lang="en-US" altLang="zh-CN" dirty="0"/>
              <a:t>LLM</a:t>
            </a:r>
            <a:r>
              <a:rPr lang="zh-CN" altLang="en-US" dirty="0"/>
              <a:t> 推理引擎够用，推理引擎引入 </a:t>
            </a:r>
            <a:r>
              <a:rPr lang="en" altLang="zh-CN" dirty="0"/>
              <a:t>C++</a:t>
            </a:r>
            <a:r>
              <a:rPr lang="zh-CN" altLang="en-US" dirty="0"/>
              <a:t> 和 </a:t>
            </a:r>
            <a:r>
              <a:rPr lang="en" altLang="zh-CN" dirty="0"/>
              <a:t>rust</a:t>
            </a:r>
            <a:r>
              <a:rPr lang="zh-CN" altLang="en-US" dirty="0"/>
              <a:t> 是否利大于弊不好说</a:t>
            </a:r>
            <a:endParaRPr lang="en-US" altLang="zh-CN" dirty="0"/>
          </a:p>
          <a:p>
            <a:pPr algn="l"/>
            <a:r>
              <a:rPr lang="en" altLang="zh-CN" dirty="0"/>
              <a:t>AI</a:t>
            </a:r>
            <a:r>
              <a:rPr lang="zh-CN" altLang="en-US" dirty="0"/>
              <a:t> 场景 </a:t>
            </a:r>
            <a:r>
              <a:rPr lang="en" altLang="zh-CN" dirty="0"/>
              <a:t>python</a:t>
            </a:r>
            <a:r>
              <a:rPr lang="zh-CN" altLang="en-US" dirty="0"/>
              <a:t> 开发效率比其他语言优势大太多</a:t>
            </a:r>
          </a:p>
        </p:txBody>
      </p:sp>
    </p:spTree>
    <p:extLst>
      <p:ext uri="{BB962C8B-B14F-4D97-AF65-F5344CB8AC3E}">
        <p14:creationId xmlns:p14="http://schemas.microsoft.com/office/powerpoint/2010/main" val="301716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BFAA2F-ECB0-1A07-0539-356181ABD9CD}"/>
              </a:ext>
            </a:extLst>
          </p:cNvPr>
          <p:cNvSpPr>
            <a:spLocks noGrp="1"/>
          </p:cNvSpPr>
          <p:nvPr>
            <p:ph type="title"/>
          </p:nvPr>
        </p:nvSpPr>
        <p:spPr/>
        <p:txBody>
          <a:bodyPr/>
          <a:lstStyle/>
          <a:p>
            <a:r>
              <a:rPr lang="zh-CN" altLang="en-US" dirty="0"/>
              <a:t>性能分析</a:t>
            </a:r>
          </a:p>
        </p:txBody>
      </p:sp>
      <p:sp>
        <p:nvSpPr>
          <p:cNvPr id="5" name="内容占位符 4">
            <a:extLst>
              <a:ext uri="{FF2B5EF4-FFF2-40B4-BE49-F238E27FC236}">
                <a16:creationId xmlns:a16="http://schemas.microsoft.com/office/drawing/2014/main" id="{1E5CD66F-5226-1B12-BED9-0884FDF7B528}"/>
              </a:ext>
            </a:extLst>
          </p:cNvPr>
          <p:cNvSpPr>
            <a:spLocks noGrp="1"/>
          </p:cNvSpPr>
          <p:nvPr>
            <p:ph sz="half" idx="1"/>
          </p:nvPr>
        </p:nvSpPr>
        <p:spPr/>
        <p:txBody>
          <a:bodyPr/>
          <a:lstStyle/>
          <a:p>
            <a:r>
              <a:rPr lang="en" altLang="zh-CN" dirty="0"/>
              <a:t>Llama 3 8B: Time to First Token (TTFT) of Different Backends</a:t>
            </a:r>
          </a:p>
          <a:p>
            <a:endParaRPr lang="zh-CN" altLang="en-US" dirty="0"/>
          </a:p>
        </p:txBody>
      </p:sp>
      <p:pic>
        <p:nvPicPr>
          <p:cNvPr id="3074" name="Picture 2">
            <a:extLst>
              <a:ext uri="{FF2B5EF4-FFF2-40B4-BE49-F238E27FC236}">
                <a16:creationId xmlns:a16="http://schemas.microsoft.com/office/drawing/2014/main" id="{D4B640D1-5FF2-C824-D9C9-744057055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71" y="2283654"/>
            <a:ext cx="10896837" cy="362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640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BFAA2F-ECB0-1A07-0539-356181ABD9CD}"/>
              </a:ext>
            </a:extLst>
          </p:cNvPr>
          <p:cNvSpPr>
            <a:spLocks noGrp="1"/>
          </p:cNvSpPr>
          <p:nvPr>
            <p:ph type="title"/>
          </p:nvPr>
        </p:nvSpPr>
        <p:spPr/>
        <p:txBody>
          <a:bodyPr/>
          <a:lstStyle/>
          <a:p>
            <a:r>
              <a:rPr lang="zh-CN" altLang="en-US" dirty="0"/>
              <a:t>性能分析</a:t>
            </a:r>
          </a:p>
        </p:txBody>
      </p:sp>
      <p:sp>
        <p:nvSpPr>
          <p:cNvPr id="5" name="内容占位符 4">
            <a:extLst>
              <a:ext uri="{FF2B5EF4-FFF2-40B4-BE49-F238E27FC236}">
                <a16:creationId xmlns:a16="http://schemas.microsoft.com/office/drawing/2014/main" id="{1E5CD66F-5226-1B12-BED9-0884FDF7B528}"/>
              </a:ext>
            </a:extLst>
          </p:cNvPr>
          <p:cNvSpPr>
            <a:spLocks noGrp="1"/>
          </p:cNvSpPr>
          <p:nvPr>
            <p:ph sz="half" idx="1"/>
          </p:nvPr>
        </p:nvSpPr>
        <p:spPr/>
        <p:txBody>
          <a:bodyPr/>
          <a:lstStyle/>
          <a:p>
            <a:r>
              <a:rPr lang="en" altLang="zh-CN" dirty="0"/>
              <a:t>Llama 3 8B: Token Generation Rate of Different Backends</a:t>
            </a:r>
            <a:endParaRPr lang="zh-CN" altLang="en-US" dirty="0"/>
          </a:p>
        </p:txBody>
      </p:sp>
      <p:pic>
        <p:nvPicPr>
          <p:cNvPr id="3076" name="Picture 4">
            <a:extLst>
              <a:ext uri="{FF2B5EF4-FFF2-40B4-BE49-F238E27FC236}">
                <a16:creationId xmlns:a16="http://schemas.microsoft.com/office/drawing/2014/main" id="{FD0091EB-7A9C-0F0E-3DF0-7E037879D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55" y="2104988"/>
            <a:ext cx="10949493" cy="3990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222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BFAA2F-ECB0-1A07-0539-356181ABD9CD}"/>
              </a:ext>
            </a:extLst>
          </p:cNvPr>
          <p:cNvSpPr>
            <a:spLocks noGrp="1"/>
          </p:cNvSpPr>
          <p:nvPr>
            <p:ph type="title"/>
          </p:nvPr>
        </p:nvSpPr>
        <p:spPr/>
        <p:txBody>
          <a:bodyPr/>
          <a:lstStyle/>
          <a:p>
            <a:r>
              <a:rPr lang="zh-CN" altLang="en-US" dirty="0"/>
              <a:t>性能分析</a:t>
            </a:r>
          </a:p>
        </p:txBody>
      </p:sp>
      <p:sp>
        <p:nvSpPr>
          <p:cNvPr id="5" name="内容占位符 4">
            <a:extLst>
              <a:ext uri="{FF2B5EF4-FFF2-40B4-BE49-F238E27FC236}">
                <a16:creationId xmlns:a16="http://schemas.microsoft.com/office/drawing/2014/main" id="{1E5CD66F-5226-1B12-BED9-0884FDF7B528}"/>
              </a:ext>
            </a:extLst>
          </p:cNvPr>
          <p:cNvSpPr>
            <a:spLocks noGrp="1"/>
          </p:cNvSpPr>
          <p:nvPr>
            <p:ph sz="half" idx="1"/>
          </p:nvPr>
        </p:nvSpPr>
        <p:spPr/>
        <p:txBody>
          <a:bodyPr/>
          <a:lstStyle/>
          <a:p>
            <a:r>
              <a:rPr lang="en" altLang="zh-CN" dirty="0"/>
              <a:t>Llama 3 70B Q4: Time to First Token (TTFT) of Different Backends</a:t>
            </a:r>
            <a:endParaRPr lang="en" altLang="zh-CN" dirty="0">
              <a:effectLst/>
            </a:endParaRPr>
          </a:p>
        </p:txBody>
      </p:sp>
      <p:pic>
        <p:nvPicPr>
          <p:cNvPr id="3074" name="Picture 2">
            <a:extLst>
              <a:ext uri="{FF2B5EF4-FFF2-40B4-BE49-F238E27FC236}">
                <a16:creationId xmlns:a16="http://schemas.microsoft.com/office/drawing/2014/main" id="{D4B640D1-5FF2-C824-D9C9-744057055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52" y="2378247"/>
            <a:ext cx="10896837" cy="362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03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9B683FA-54AE-250E-9237-6054B4BAA162}"/>
              </a:ext>
            </a:extLst>
          </p:cNvPr>
          <p:cNvSpPr>
            <a:spLocks noGrp="1"/>
          </p:cNvSpPr>
          <p:nvPr>
            <p:ph type="title"/>
          </p:nvPr>
        </p:nvSpPr>
        <p:spPr/>
        <p:txBody>
          <a:bodyPr/>
          <a:lstStyle/>
          <a:p>
            <a:r>
              <a:rPr lang="zh-CN" altLang="en-US" dirty="0"/>
              <a:t>性能分析</a:t>
            </a:r>
          </a:p>
        </p:txBody>
      </p:sp>
      <p:sp>
        <p:nvSpPr>
          <p:cNvPr id="5" name="内容占位符 4">
            <a:extLst>
              <a:ext uri="{FF2B5EF4-FFF2-40B4-BE49-F238E27FC236}">
                <a16:creationId xmlns:a16="http://schemas.microsoft.com/office/drawing/2014/main" id="{30D4E53B-6B12-4812-1E7F-EAC58321013A}"/>
              </a:ext>
            </a:extLst>
          </p:cNvPr>
          <p:cNvSpPr>
            <a:spLocks noGrp="1"/>
          </p:cNvSpPr>
          <p:nvPr>
            <p:ph sz="half" idx="1"/>
          </p:nvPr>
        </p:nvSpPr>
        <p:spPr/>
        <p:txBody>
          <a:bodyPr/>
          <a:lstStyle/>
          <a:p>
            <a:r>
              <a:rPr lang="en" altLang="zh-CN" dirty="0"/>
              <a:t>Llama 3 70B Q4: Token Generate Rate of Different Backends</a:t>
            </a:r>
            <a:endParaRPr lang="zh-CN" altLang="en-US" dirty="0"/>
          </a:p>
        </p:txBody>
      </p:sp>
      <p:pic>
        <p:nvPicPr>
          <p:cNvPr id="6146" name="Picture 2">
            <a:extLst>
              <a:ext uri="{FF2B5EF4-FFF2-40B4-BE49-F238E27FC236}">
                <a16:creationId xmlns:a16="http://schemas.microsoft.com/office/drawing/2014/main" id="{27317507-B64B-30A0-35FE-600FB774A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913" y="2179299"/>
            <a:ext cx="10868935" cy="396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669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DCFE651-4964-E915-D9ED-3F7CF1F24951}"/>
              </a:ext>
            </a:extLst>
          </p:cNvPr>
          <p:cNvSpPr>
            <a:spLocks noGrp="1"/>
          </p:cNvSpPr>
          <p:nvPr>
            <p:ph type="title"/>
          </p:nvPr>
        </p:nvSpPr>
        <p:spPr/>
        <p:txBody>
          <a:bodyPr/>
          <a:lstStyle/>
          <a:p>
            <a:r>
              <a:rPr lang="en-US" altLang="zh-CN" dirty="0"/>
              <a:t>LLM</a:t>
            </a:r>
            <a:r>
              <a:rPr lang="zh-CN" altLang="en-US" dirty="0"/>
              <a:t> 推理引擎分析</a:t>
            </a:r>
          </a:p>
        </p:txBody>
      </p:sp>
      <p:graphicFrame>
        <p:nvGraphicFramePr>
          <p:cNvPr id="6" name="内容占位符 5">
            <a:extLst>
              <a:ext uri="{FF2B5EF4-FFF2-40B4-BE49-F238E27FC236}">
                <a16:creationId xmlns:a16="http://schemas.microsoft.com/office/drawing/2014/main" id="{EDDB53B5-B0E2-9B48-949A-65407EA4CB59}"/>
              </a:ext>
            </a:extLst>
          </p:cNvPr>
          <p:cNvGraphicFramePr>
            <a:graphicFrameLocks noGrp="1"/>
          </p:cNvGraphicFramePr>
          <p:nvPr>
            <p:ph sz="half" idx="1"/>
            <p:extLst>
              <p:ext uri="{D42A27DB-BD31-4B8C-83A1-F6EECF244321}">
                <p14:modId xmlns:p14="http://schemas.microsoft.com/office/powerpoint/2010/main" val="3484139187"/>
              </p:ext>
            </p:extLst>
          </p:nvPr>
        </p:nvGraphicFramePr>
        <p:xfrm>
          <a:off x="750376" y="1439916"/>
          <a:ext cx="10696009" cy="4754460"/>
        </p:xfrm>
        <a:graphic>
          <a:graphicData uri="http://schemas.openxmlformats.org/drawingml/2006/table">
            <a:tbl>
              <a:tblPr/>
              <a:tblGrid>
                <a:gridCol w="1341799">
                  <a:extLst>
                    <a:ext uri="{9D8B030D-6E8A-4147-A177-3AD203B41FA5}">
                      <a16:colId xmlns:a16="http://schemas.microsoft.com/office/drawing/2014/main" val="1924764563"/>
                    </a:ext>
                  </a:extLst>
                </a:gridCol>
                <a:gridCol w="1870842">
                  <a:extLst>
                    <a:ext uri="{9D8B030D-6E8A-4147-A177-3AD203B41FA5}">
                      <a16:colId xmlns:a16="http://schemas.microsoft.com/office/drawing/2014/main" val="1915689695"/>
                    </a:ext>
                  </a:extLst>
                </a:gridCol>
                <a:gridCol w="1870842">
                  <a:extLst>
                    <a:ext uri="{9D8B030D-6E8A-4147-A177-3AD203B41FA5}">
                      <a16:colId xmlns:a16="http://schemas.microsoft.com/office/drawing/2014/main" val="908627403"/>
                    </a:ext>
                  </a:extLst>
                </a:gridCol>
                <a:gridCol w="1870842">
                  <a:extLst>
                    <a:ext uri="{9D8B030D-6E8A-4147-A177-3AD203B41FA5}">
                      <a16:colId xmlns:a16="http://schemas.microsoft.com/office/drawing/2014/main" val="898710678"/>
                    </a:ext>
                  </a:extLst>
                </a:gridCol>
                <a:gridCol w="1870842">
                  <a:extLst>
                    <a:ext uri="{9D8B030D-6E8A-4147-A177-3AD203B41FA5}">
                      <a16:colId xmlns:a16="http://schemas.microsoft.com/office/drawing/2014/main" val="1704326059"/>
                    </a:ext>
                  </a:extLst>
                </a:gridCol>
                <a:gridCol w="1870842">
                  <a:extLst>
                    <a:ext uri="{9D8B030D-6E8A-4147-A177-3AD203B41FA5}">
                      <a16:colId xmlns:a16="http://schemas.microsoft.com/office/drawing/2014/main" val="2085413955"/>
                    </a:ext>
                  </a:extLst>
                </a:gridCol>
              </a:tblGrid>
              <a:tr h="397737">
                <a:tc>
                  <a:txBody>
                    <a:bodyPr/>
                    <a:lstStyle/>
                    <a:p>
                      <a:pPr algn="ctr"/>
                      <a:endParaRPr lang="en" sz="1200" b="1" dirty="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r>
                        <a:rPr lang="en" sz="1200" b="1" dirty="0" err="1">
                          <a:effectLst/>
                          <a:latin typeface="Lexend" pitchFamily="2" charset="0"/>
                        </a:rPr>
                        <a:t>LMDeploy</a:t>
                      </a:r>
                      <a:endParaRPr lang="en" sz="1200" b="1" dirty="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r>
                        <a:rPr lang="en" sz="1200" b="1" dirty="0" err="1">
                          <a:effectLst/>
                          <a:latin typeface="Lexend" pitchFamily="2" charset="0"/>
                        </a:rPr>
                        <a:t>TensorRT</a:t>
                      </a:r>
                      <a:r>
                        <a:rPr lang="en" sz="1200" b="1" dirty="0">
                          <a:effectLst/>
                          <a:latin typeface="Lexend" pitchFamily="2" charset="0"/>
                        </a:rPr>
                        <a:t>-LLM</a:t>
                      </a: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r>
                        <a:rPr lang="en" sz="1200" b="1" dirty="0" err="1">
                          <a:effectLst/>
                          <a:latin typeface="Lexend" pitchFamily="2" charset="0"/>
                        </a:rPr>
                        <a:t>vLLM</a:t>
                      </a:r>
                      <a:endParaRPr lang="en" sz="1200" b="1" dirty="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r>
                        <a:rPr lang="en" sz="1200" b="1" dirty="0">
                          <a:effectLst/>
                          <a:latin typeface="Lexend" pitchFamily="2" charset="0"/>
                        </a:rPr>
                        <a:t>MLC-LLM</a:t>
                      </a: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r>
                        <a:rPr lang="en" sz="1200" b="1" dirty="0">
                          <a:effectLst/>
                          <a:latin typeface="Lexend" pitchFamily="2" charset="0"/>
                        </a:rPr>
                        <a:t>TGI</a:t>
                      </a:r>
                    </a:p>
                  </a:txBody>
                  <a:tcPr marL="41842" marR="41842" marT="41842" marB="41842" anchor="ctr">
                    <a:lnL w="9525" cap="flat" cmpd="sng" algn="ctr">
                      <a:solidFill>
                        <a:srgbClr val="000000"/>
                      </a:solidFill>
                      <a:prstDash val="solid"/>
                      <a:round/>
                      <a:headEnd type="none" w="med" len="med"/>
                      <a:tailEnd type="none" w="med" len="med"/>
                    </a:lnL>
                    <a:lnB w="9525"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36617712"/>
                  </a:ext>
                </a:extLst>
              </a:tr>
              <a:tr h="2062373">
                <a:tc>
                  <a:txBody>
                    <a:bodyPr/>
                    <a:lstStyle/>
                    <a:p>
                      <a:pPr algn="ctr" fontAlgn="t"/>
                      <a:r>
                        <a:rPr lang="en" sz="1200" b="1" dirty="0">
                          <a:effectLst/>
                          <a:latin typeface="Lexend" pitchFamily="2" charset="0"/>
                        </a:rPr>
                        <a:t>Quantization</a:t>
                      </a:r>
                      <a:endParaRPr lang="en" sz="1200" dirty="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t"/>
                      <a:r>
                        <a:rPr lang="en" sz="1100" dirty="0">
                          <a:effectLst/>
                          <a:latin typeface="Lexend" pitchFamily="2" charset="0"/>
                        </a:rPr>
                        <a:t>Supports 4-bit AWQ, 8-bit quantization, and 4-bit KV quantization.</a:t>
                      </a: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b="0" i="0" dirty="0">
                          <a:solidFill>
                            <a:srgbClr val="242424"/>
                          </a:solidFill>
                          <a:effectLst/>
                          <a:latin typeface="Lexend" pitchFamily="2" charset="0"/>
                          <a:hlinkClick r:id="rId2"/>
                        </a:rPr>
                        <a:t>Supports quantization via modelopt</a:t>
                      </a:r>
                      <a:r>
                        <a:rPr lang="en" sz="1100" dirty="0">
                          <a:effectLst/>
                          <a:latin typeface="Lexend" pitchFamily="2" charset="0"/>
                        </a:rPr>
                        <a:t>, and note that quantized data types are not implemented for all the models.</a:t>
                      </a: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dirty="0">
                          <a:effectLst/>
                          <a:latin typeface="Lexend" pitchFamily="2" charset="0"/>
                        </a:rPr>
                        <a:t>Users need to quantize models with </a:t>
                      </a:r>
                      <a:r>
                        <a:rPr lang="en" sz="1100" dirty="0" err="1">
                          <a:effectLst/>
                          <a:latin typeface="Lexend" pitchFamily="2" charset="0"/>
                        </a:rPr>
                        <a:t>AutoAWQ</a:t>
                      </a:r>
                      <a:r>
                        <a:rPr lang="en" sz="1100" dirty="0">
                          <a:effectLst/>
                          <a:latin typeface="Lexend" pitchFamily="2" charset="0"/>
                        </a:rPr>
                        <a:t> or find pre-quantized models on HF. Performance is under-optimized.</a:t>
                      </a: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dirty="0">
                          <a:effectLst/>
                          <a:latin typeface="Lexend" pitchFamily="2" charset="0"/>
                        </a:rPr>
                        <a:t>Supports 3-bit and 4-bit group quantization. AWQ quantization support is still experimental.</a:t>
                      </a: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dirty="0">
                          <a:effectLst/>
                          <a:latin typeface="Lexend" pitchFamily="2" charset="0"/>
                        </a:rPr>
                        <a:t>Supports AWQ, GPTQ, and bits-and-bytes quantization.</a:t>
                      </a: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2053996"/>
                  </a:ext>
                </a:extLst>
              </a:tr>
              <a:tr h="994642">
                <a:tc>
                  <a:txBody>
                    <a:bodyPr/>
                    <a:lstStyle/>
                    <a:p>
                      <a:pPr algn="ctr" fontAlgn="t"/>
                      <a:r>
                        <a:rPr lang="en" sz="1200" b="1" dirty="0">
                          <a:effectLst/>
                          <a:latin typeface="Lexend" pitchFamily="2" charset="0"/>
                        </a:rPr>
                        <a:t>Models</a:t>
                      </a:r>
                      <a:endParaRPr lang="en" sz="1200" dirty="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t"/>
                      <a:r>
                        <a:rPr lang="en" sz="1100" b="0" i="0">
                          <a:solidFill>
                            <a:srgbClr val="242424"/>
                          </a:solidFill>
                          <a:effectLst/>
                          <a:latin typeface="Lexend" pitchFamily="2" charset="0"/>
                          <a:hlinkClick r:id="rId3"/>
                        </a:rPr>
                        <a:t>About 20 models supported by TurboMind engine</a:t>
                      </a:r>
                      <a:r>
                        <a:rPr lang="en" sz="1100">
                          <a:effectLst/>
                          <a:latin typeface="Lexend" pitchFamily="2" charset="0"/>
                        </a:rPr>
                        <a:t>.</a:t>
                      </a: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b="0" i="0">
                          <a:solidFill>
                            <a:srgbClr val="242424"/>
                          </a:solidFill>
                          <a:effectLst/>
                          <a:latin typeface="Lexend" pitchFamily="2" charset="0"/>
                          <a:hlinkClick r:id="rId4"/>
                        </a:rPr>
                        <a:t>30+ models supported</a:t>
                      </a:r>
                      <a:endParaRPr lang="en" sz="110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b="0" i="0">
                          <a:solidFill>
                            <a:srgbClr val="242424"/>
                          </a:solidFill>
                          <a:effectLst/>
                          <a:latin typeface="Lexend" pitchFamily="2" charset="0"/>
                          <a:hlinkClick r:id="rId5"/>
                        </a:rPr>
                        <a:t>30+ models supported</a:t>
                      </a:r>
                      <a:endParaRPr lang="en" sz="110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b="0" i="0" dirty="0">
                          <a:solidFill>
                            <a:srgbClr val="242424"/>
                          </a:solidFill>
                          <a:effectLst/>
                          <a:latin typeface="Lexend" pitchFamily="2" charset="0"/>
                          <a:hlinkClick r:id="rId6"/>
                        </a:rPr>
                        <a:t>20+ models supported</a:t>
                      </a:r>
                      <a:endParaRPr lang="en" sz="1100" dirty="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b="0" i="0" dirty="0">
                          <a:solidFill>
                            <a:srgbClr val="242424"/>
                          </a:solidFill>
                          <a:effectLst/>
                          <a:latin typeface="Lexend" pitchFamily="2" charset="0"/>
                          <a:hlinkClick r:id="rId7"/>
                        </a:rPr>
                        <a:t>20+ models supported</a:t>
                      </a:r>
                      <a:endParaRPr lang="en" sz="1100" dirty="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83058871"/>
                  </a:ext>
                </a:extLst>
              </a:tr>
              <a:tr h="1299708">
                <a:tc>
                  <a:txBody>
                    <a:bodyPr/>
                    <a:lstStyle/>
                    <a:p>
                      <a:pPr algn="ctr" fontAlgn="t"/>
                      <a:r>
                        <a:rPr lang="en" sz="1200" b="1" dirty="0">
                          <a:effectLst/>
                          <a:latin typeface="Lexend" pitchFamily="2" charset="0"/>
                        </a:rPr>
                        <a:t>Hardware</a:t>
                      </a:r>
                      <a:endParaRPr lang="en" sz="1200" dirty="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t"/>
                      <a:r>
                        <a:rPr lang="en" sz="1100">
                          <a:effectLst/>
                          <a:latin typeface="Lexend" pitchFamily="2" charset="0"/>
                        </a:rPr>
                        <a:t>Only optimized for Nvidia CUDA</a:t>
                      </a: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dirty="0">
                          <a:effectLst/>
                          <a:latin typeface="Lexend" pitchFamily="2" charset="0"/>
                        </a:rPr>
                        <a:t>Only supports Nvidia CUDA</a:t>
                      </a: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dirty="0">
                          <a:effectLst/>
                          <a:latin typeface="Lexend" pitchFamily="2" charset="0"/>
                        </a:rPr>
                        <a:t>Nvidia CUDA, AMD </a:t>
                      </a:r>
                      <a:r>
                        <a:rPr lang="en" sz="1100" dirty="0" err="1">
                          <a:effectLst/>
                          <a:latin typeface="Lexend" pitchFamily="2" charset="0"/>
                        </a:rPr>
                        <a:t>ROCm</a:t>
                      </a:r>
                      <a:r>
                        <a:rPr lang="en" sz="1100" dirty="0">
                          <a:effectLst/>
                          <a:latin typeface="Lexend" pitchFamily="2" charset="0"/>
                        </a:rPr>
                        <a:t>, AWS Neuron, CPU</a:t>
                      </a: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dirty="0">
                          <a:effectLst/>
                          <a:latin typeface="Lexend" pitchFamily="2" charset="0"/>
                        </a:rPr>
                        <a:t>Nvidia CUDA, AMD </a:t>
                      </a:r>
                      <a:r>
                        <a:rPr lang="en" sz="1100" dirty="0" err="1">
                          <a:effectLst/>
                          <a:latin typeface="Lexend" pitchFamily="2" charset="0"/>
                        </a:rPr>
                        <a:t>ROCm</a:t>
                      </a:r>
                      <a:r>
                        <a:rPr lang="en" sz="1100" dirty="0">
                          <a:effectLst/>
                          <a:latin typeface="Lexend" pitchFamily="2" charset="0"/>
                        </a:rPr>
                        <a:t>, Metal, Android, IOS, </a:t>
                      </a:r>
                      <a:r>
                        <a:rPr lang="en" sz="1100" dirty="0" err="1">
                          <a:effectLst/>
                          <a:latin typeface="Lexend" pitchFamily="2" charset="0"/>
                        </a:rPr>
                        <a:t>WebGPU</a:t>
                      </a:r>
                      <a:endParaRPr lang="en" sz="1100" dirty="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fontAlgn="t"/>
                      <a:r>
                        <a:rPr lang="en" sz="1100" dirty="0">
                          <a:effectLst/>
                          <a:latin typeface="Lexend" pitchFamily="2" charset="0"/>
                        </a:rPr>
                        <a:t>Nvidia CUDA, AMD </a:t>
                      </a:r>
                      <a:r>
                        <a:rPr lang="en" sz="1100" dirty="0" err="1">
                          <a:effectLst/>
                          <a:latin typeface="Lexend" pitchFamily="2" charset="0"/>
                        </a:rPr>
                        <a:t>ROCm</a:t>
                      </a:r>
                      <a:r>
                        <a:rPr lang="en" sz="1100" dirty="0">
                          <a:effectLst/>
                          <a:latin typeface="Lexend" pitchFamily="2" charset="0"/>
                        </a:rPr>
                        <a:t>, Intel Gaudi, AWS </a:t>
                      </a:r>
                      <a:r>
                        <a:rPr lang="en" sz="1100" dirty="0" err="1">
                          <a:effectLst/>
                          <a:latin typeface="Lexend" pitchFamily="2" charset="0"/>
                        </a:rPr>
                        <a:t>Inferentia</a:t>
                      </a:r>
                      <a:endParaRPr lang="en" sz="1100" dirty="0">
                        <a:effectLst/>
                        <a:latin typeface="Lexend" pitchFamily="2" charset="0"/>
                      </a:endParaRPr>
                    </a:p>
                  </a:txBody>
                  <a:tcPr marL="41842" marR="41842" marT="41842" marB="4184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11636154"/>
                  </a:ext>
                </a:extLst>
              </a:tr>
            </a:tbl>
          </a:graphicData>
        </a:graphic>
      </p:graphicFrame>
    </p:spTree>
    <p:extLst>
      <p:ext uri="{BB962C8B-B14F-4D97-AF65-F5344CB8AC3E}">
        <p14:creationId xmlns:p14="http://schemas.microsoft.com/office/powerpoint/2010/main" val="1402021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F367EFD-CA88-1B70-C147-F7647D77536F}"/>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73495A49-B243-1B94-F2B6-11E491F900C6}"/>
              </a:ext>
            </a:extLst>
          </p:cNvPr>
          <p:cNvSpPr>
            <a:spLocks noGrp="1"/>
          </p:cNvSpPr>
          <p:nvPr>
            <p:ph sz="half" idx="1"/>
          </p:nvPr>
        </p:nvSpPr>
        <p:spPr/>
        <p:txBody>
          <a:bodyPr/>
          <a:lstStyle/>
          <a:p>
            <a:r>
              <a:rPr lang="zh-CN" altLang="en-US" dirty="0"/>
              <a:t>这么多 </a:t>
            </a:r>
            <a:r>
              <a:rPr lang="en-US" altLang="zh-CN" dirty="0"/>
              <a:t>LLM</a:t>
            </a:r>
            <a:r>
              <a:rPr lang="zh-CN" altLang="en-US" dirty="0"/>
              <a:t> 推理引擎应该怎么选？</a:t>
            </a:r>
            <a:endParaRPr lang="en-US" altLang="zh-CN" dirty="0"/>
          </a:p>
          <a:p>
            <a:endParaRPr lang="en-US" altLang="zh-CN" dirty="0"/>
          </a:p>
          <a:p>
            <a:pPr algn="l">
              <a:buFont typeface="Arial" panose="020B0604020202020204" pitchFamily="34" charset="0"/>
              <a:buChar char="•"/>
            </a:pPr>
            <a:r>
              <a:rPr lang="zh-CN" altLang="en-US" dirty="0"/>
              <a:t>不具备二次开发能力，想要快速部署开箱即用，</a:t>
            </a:r>
            <a:r>
              <a:rPr lang="en" altLang="zh-CN" dirty="0" err="1"/>
              <a:t>vllm</a:t>
            </a:r>
            <a:r>
              <a:rPr lang="zh-CN" altLang="en-US" dirty="0"/>
              <a:t> 是最好选择</a:t>
            </a:r>
          </a:p>
          <a:p>
            <a:pPr algn="l">
              <a:buFont typeface="Arial" panose="020B0604020202020204" pitchFamily="34" charset="0"/>
              <a:buChar char="•"/>
            </a:pPr>
            <a:r>
              <a:rPr lang="zh-CN" altLang="en-US" dirty="0"/>
              <a:t>国内 </a:t>
            </a:r>
            <a:r>
              <a:rPr lang="en" altLang="zh-CN" dirty="0"/>
              <a:t>GPU</a:t>
            </a:r>
            <a:r>
              <a:rPr lang="zh-CN" altLang="en-US" dirty="0"/>
              <a:t> 厂商硬件或者是部署多模态模型，</a:t>
            </a:r>
            <a:r>
              <a:rPr lang="en" altLang="zh-CN" dirty="0" err="1"/>
              <a:t>lmdeploy</a:t>
            </a:r>
            <a:r>
              <a:rPr lang="zh-CN" altLang="en-US" dirty="0"/>
              <a:t> 是不错选择</a:t>
            </a:r>
          </a:p>
          <a:p>
            <a:pPr algn="l">
              <a:buFont typeface="Arial" panose="020B0604020202020204" pitchFamily="34" charset="0"/>
              <a:buChar char="•"/>
            </a:pPr>
            <a:r>
              <a:rPr lang="zh-CN" altLang="en-US" dirty="0"/>
              <a:t>对性能有极致追求，团队具备很强二次开发能力，</a:t>
            </a:r>
            <a:r>
              <a:rPr lang="en" altLang="zh-CN" dirty="0" err="1"/>
              <a:t>sglang</a:t>
            </a:r>
            <a:r>
              <a:rPr lang="zh-CN" altLang="en-US" dirty="0"/>
              <a:t> 最好选择</a:t>
            </a:r>
          </a:p>
          <a:p>
            <a:endParaRPr lang="zh-CN" altLang="en-US" dirty="0"/>
          </a:p>
        </p:txBody>
      </p:sp>
    </p:spTree>
    <p:extLst>
      <p:ext uri="{BB962C8B-B14F-4D97-AF65-F5344CB8AC3E}">
        <p14:creationId xmlns:p14="http://schemas.microsoft.com/office/powerpoint/2010/main" val="428626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6706A-F449-5D52-1755-4539DACA615C}"/>
              </a:ext>
            </a:extLst>
          </p:cNvPr>
          <p:cNvSpPr>
            <a:spLocks noGrp="1"/>
          </p:cNvSpPr>
          <p:nvPr>
            <p:ph type="title"/>
          </p:nvPr>
        </p:nvSpPr>
        <p:spPr/>
        <p:txBody>
          <a:bodyPr/>
          <a:lstStyle/>
          <a:p>
            <a:pPr algn="just" rtl="0">
              <a:spcBef>
                <a:spcPts val="1600"/>
              </a:spcBef>
              <a:spcAft>
                <a:spcPts val="400"/>
              </a:spcAft>
            </a:pPr>
            <a:r>
              <a:rPr lang="en" altLang="zh-CN" dirty="0"/>
              <a:t>LLM </a:t>
            </a:r>
            <a:r>
              <a:rPr lang="zh-CN" altLang="en-US" dirty="0"/>
              <a:t>推理过程</a:t>
            </a:r>
          </a:p>
        </p:txBody>
      </p:sp>
      <p:pic>
        <p:nvPicPr>
          <p:cNvPr id="4" name="图片 3">
            <a:extLst>
              <a:ext uri="{FF2B5EF4-FFF2-40B4-BE49-F238E27FC236}">
                <a16:creationId xmlns:a16="http://schemas.microsoft.com/office/drawing/2014/main" id="{81077A33-C17F-87D7-F620-90E8E6015448}"/>
              </a:ext>
            </a:extLst>
          </p:cNvPr>
          <p:cNvPicPr>
            <a:picLocks noChangeAspect="1"/>
          </p:cNvPicPr>
          <p:nvPr/>
        </p:nvPicPr>
        <p:blipFill rotWithShape="1">
          <a:blip r:embed="rId2">
            <a:extLst>
              <a:ext uri="{28A0092B-C50C-407E-A947-70E740481C1C}">
                <a14:useLocalDpi xmlns:a14="http://schemas.microsoft.com/office/drawing/2010/main" val="0"/>
              </a:ext>
            </a:extLst>
          </a:blip>
          <a:srcRect l="8293" r="20937" b="13031"/>
          <a:stretch/>
        </p:blipFill>
        <p:spPr>
          <a:xfrm>
            <a:off x="406131" y="2037036"/>
            <a:ext cx="5552791" cy="3831021"/>
          </a:xfrm>
          <a:prstGeom prst="rect">
            <a:avLst/>
          </a:prstGeom>
        </p:spPr>
      </p:pic>
      <p:pic>
        <p:nvPicPr>
          <p:cNvPr id="6" name="图片 5">
            <a:extLst>
              <a:ext uri="{FF2B5EF4-FFF2-40B4-BE49-F238E27FC236}">
                <a16:creationId xmlns:a16="http://schemas.microsoft.com/office/drawing/2014/main" id="{3201AD3D-BECC-3E33-FBCB-94A1B5006BD6}"/>
              </a:ext>
            </a:extLst>
          </p:cNvPr>
          <p:cNvPicPr>
            <a:picLocks noChangeAspect="1"/>
          </p:cNvPicPr>
          <p:nvPr/>
        </p:nvPicPr>
        <p:blipFill rotWithShape="1">
          <a:blip r:embed="rId3">
            <a:extLst>
              <a:ext uri="{28A0092B-C50C-407E-A947-70E740481C1C}">
                <a14:useLocalDpi xmlns:a14="http://schemas.microsoft.com/office/drawing/2010/main" val="0"/>
              </a:ext>
            </a:extLst>
          </a:blip>
          <a:srcRect l="15151" r="21199" b="18775"/>
          <a:stretch/>
        </p:blipFill>
        <p:spPr>
          <a:xfrm>
            <a:off x="6107455" y="1914525"/>
            <a:ext cx="5683177" cy="3831021"/>
          </a:xfrm>
          <a:prstGeom prst="rect">
            <a:avLst/>
          </a:prstGeom>
        </p:spPr>
      </p:pic>
    </p:spTree>
    <p:extLst>
      <p:ext uri="{BB962C8B-B14F-4D97-AF65-F5344CB8AC3E}">
        <p14:creationId xmlns:p14="http://schemas.microsoft.com/office/powerpoint/2010/main" val="827520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4" name="内容占位符 3">
            <a:extLst>
              <a:ext uri="{FF2B5EF4-FFF2-40B4-BE49-F238E27FC236}">
                <a16:creationId xmlns:a16="http://schemas.microsoft.com/office/drawing/2014/main" id="{9F987670-B1A9-4CC7-2D69-5F2DA93F0F1D}"/>
              </a:ext>
            </a:extLst>
          </p:cNvPr>
          <p:cNvSpPr>
            <a:spLocks noGrp="1"/>
          </p:cNvSpPr>
          <p:nvPr>
            <p:ph sz="half" idx="1"/>
          </p:nvPr>
        </p:nvSpPr>
        <p:spPr/>
        <p:txBody>
          <a:bodyPr>
            <a:normAutofit/>
          </a:bodyPr>
          <a:lstStyle/>
          <a:p>
            <a:r>
              <a:rPr lang="zh-CN" altLang="en-US" dirty="0"/>
              <a:t>大模型推理框架</a:t>
            </a:r>
          </a:p>
        </p:txBody>
      </p:sp>
      <p:sp>
        <p:nvSpPr>
          <p:cNvPr id="5" name="内容占位符 4">
            <a:extLst>
              <a:ext uri="{FF2B5EF4-FFF2-40B4-BE49-F238E27FC236}">
                <a16:creationId xmlns:a16="http://schemas.microsoft.com/office/drawing/2014/main" id="{8677B244-9FEB-8BFE-0774-61BFA4D94BF5}"/>
              </a:ext>
            </a:extLst>
          </p:cNvPr>
          <p:cNvSpPr>
            <a:spLocks noGrp="1"/>
          </p:cNvSpPr>
          <p:nvPr>
            <p:ph sz="half" idx="10"/>
          </p:nvPr>
        </p:nvSpPr>
        <p:spPr/>
        <p:txBody>
          <a:bodyPr/>
          <a:lstStyle/>
          <a:p>
            <a:endParaRPr lang="zh-CN" altLang="en-US"/>
          </a:p>
        </p:txBody>
      </p:sp>
    </p:spTree>
    <p:extLst>
      <p:ext uri="{BB962C8B-B14F-4D97-AF65-F5344CB8AC3E}">
        <p14:creationId xmlns:p14="http://schemas.microsoft.com/office/powerpoint/2010/main" val="171081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A7C4E96-B591-1C43-18DA-ED261CD0B947}"/>
              </a:ext>
            </a:extLst>
          </p:cNvPr>
          <p:cNvSpPr>
            <a:spLocks noGrp="1"/>
          </p:cNvSpPr>
          <p:nvPr>
            <p:ph type="title"/>
          </p:nvPr>
        </p:nvSpPr>
        <p:spPr/>
        <p:txBody>
          <a:bodyPr/>
          <a:lstStyle/>
          <a:p>
            <a:r>
              <a:rPr lang="zh-CN" altLang="en-US" dirty="0"/>
              <a:t>传统推理引擎</a:t>
            </a:r>
          </a:p>
        </p:txBody>
      </p:sp>
      <p:pic>
        <p:nvPicPr>
          <p:cNvPr id="3" name="内容占位符 2">
            <a:extLst>
              <a:ext uri="{FF2B5EF4-FFF2-40B4-BE49-F238E27FC236}">
                <a16:creationId xmlns:a16="http://schemas.microsoft.com/office/drawing/2014/main" id="{36A2371B-380B-EA82-287E-D625657619C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40758" y="940022"/>
            <a:ext cx="6315245" cy="5359564"/>
          </a:xfrm>
        </p:spPr>
      </p:pic>
    </p:spTree>
    <p:extLst>
      <p:ext uri="{BB962C8B-B14F-4D97-AF65-F5344CB8AC3E}">
        <p14:creationId xmlns:p14="http://schemas.microsoft.com/office/powerpoint/2010/main" val="1192023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A7C4E96-B591-1C43-18DA-ED261CD0B947}"/>
              </a:ext>
            </a:extLst>
          </p:cNvPr>
          <p:cNvSpPr>
            <a:spLocks noGrp="1"/>
          </p:cNvSpPr>
          <p:nvPr>
            <p:ph type="title"/>
          </p:nvPr>
        </p:nvSpPr>
        <p:spPr/>
        <p:txBody>
          <a:bodyPr/>
          <a:lstStyle/>
          <a:p>
            <a:r>
              <a:rPr lang="en-US" altLang="zh-CN" dirty="0"/>
              <a:t>LLLM</a:t>
            </a:r>
            <a:r>
              <a:rPr lang="zh-CN" altLang="en-US" dirty="0"/>
              <a:t> 推理引擎</a:t>
            </a:r>
            <a:r>
              <a:rPr lang="en-US" altLang="zh-CN" dirty="0"/>
              <a:t>&amp;</a:t>
            </a:r>
            <a:r>
              <a:rPr lang="zh-CN" altLang="en-US" dirty="0"/>
              <a:t>服务化</a:t>
            </a:r>
          </a:p>
        </p:txBody>
      </p:sp>
      <p:pic>
        <p:nvPicPr>
          <p:cNvPr id="7" name="图片 6">
            <a:extLst>
              <a:ext uri="{FF2B5EF4-FFF2-40B4-BE49-F238E27FC236}">
                <a16:creationId xmlns:a16="http://schemas.microsoft.com/office/drawing/2014/main" id="{55691DCD-6585-92B6-EF31-2CD9023334B0}"/>
              </a:ext>
            </a:extLst>
          </p:cNvPr>
          <p:cNvPicPr>
            <a:picLocks noChangeAspect="1"/>
          </p:cNvPicPr>
          <p:nvPr/>
        </p:nvPicPr>
        <p:blipFill>
          <a:blip r:embed="rId2"/>
          <a:stretch>
            <a:fillRect/>
          </a:stretch>
        </p:blipFill>
        <p:spPr>
          <a:xfrm>
            <a:off x="2333296" y="1234804"/>
            <a:ext cx="7226676" cy="5229058"/>
          </a:xfrm>
          <a:prstGeom prst="rect">
            <a:avLst/>
          </a:prstGeom>
        </p:spPr>
      </p:pic>
    </p:spTree>
    <p:extLst>
      <p:ext uri="{BB962C8B-B14F-4D97-AF65-F5344CB8AC3E}">
        <p14:creationId xmlns:p14="http://schemas.microsoft.com/office/powerpoint/2010/main" val="2684359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436C8DB-E956-7704-DE0B-586C2BFD4A86}"/>
              </a:ext>
            </a:extLst>
          </p:cNvPr>
          <p:cNvSpPr>
            <a:spLocks noGrp="1"/>
          </p:cNvSpPr>
          <p:nvPr>
            <p:ph type="title"/>
          </p:nvPr>
        </p:nvSpPr>
        <p:spPr/>
        <p:txBody>
          <a:bodyPr/>
          <a:lstStyle/>
          <a:p>
            <a:r>
              <a:rPr lang="en" altLang="zh-CN" dirty="0"/>
              <a:t>VLLM</a:t>
            </a:r>
            <a:endParaRPr lang="zh-CN" altLang="en-US" dirty="0"/>
          </a:p>
        </p:txBody>
      </p:sp>
      <p:sp>
        <p:nvSpPr>
          <p:cNvPr id="5" name="内容占位符 4">
            <a:extLst>
              <a:ext uri="{FF2B5EF4-FFF2-40B4-BE49-F238E27FC236}">
                <a16:creationId xmlns:a16="http://schemas.microsoft.com/office/drawing/2014/main" id="{599B2A56-2246-6B3B-8A6E-FC7A2E8C428B}"/>
              </a:ext>
            </a:extLst>
          </p:cNvPr>
          <p:cNvSpPr>
            <a:spLocks noGrp="1"/>
          </p:cNvSpPr>
          <p:nvPr>
            <p:ph sz="half" idx="1"/>
          </p:nvPr>
        </p:nvSpPr>
        <p:spPr>
          <a:xfrm>
            <a:off x="623635" y="2102069"/>
            <a:ext cx="10963473" cy="4253011"/>
          </a:xfrm>
        </p:spPr>
        <p:txBody>
          <a:bodyPr/>
          <a:lstStyle/>
          <a:p>
            <a:r>
              <a:rPr lang="en" altLang="zh-CN" sz="1600" dirty="0"/>
              <a:t>https://</a:t>
            </a:r>
            <a:r>
              <a:rPr lang="en" altLang="zh-CN" sz="1600" dirty="0" err="1"/>
              <a:t>github.com</a:t>
            </a:r>
            <a:r>
              <a:rPr lang="en" altLang="zh-CN" sz="1600" dirty="0"/>
              <a:t>/</a:t>
            </a:r>
            <a:r>
              <a:rPr lang="en" altLang="zh-CN" sz="1600" dirty="0" err="1"/>
              <a:t>vllm</a:t>
            </a:r>
            <a:r>
              <a:rPr lang="en" altLang="zh-CN" sz="1600" dirty="0"/>
              <a:t>-project/</a:t>
            </a:r>
            <a:r>
              <a:rPr lang="en" altLang="zh-CN" sz="1600" dirty="0" err="1"/>
              <a:t>vllm</a:t>
            </a:r>
            <a:endParaRPr lang="zh-CN" altLang="en-US" sz="1600" dirty="0"/>
          </a:p>
        </p:txBody>
      </p:sp>
      <p:pic>
        <p:nvPicPr>
          <p:cNvPr id="2" name="图片 1">
            <a:extLst>
              <a:ext uri="{FF2B5EF4-FFF2-40B4-BE49-F238E27FC236}">
                <a16:creationId xmlns:a16="http://schemas.microsoft.com/office/drawing/2014/main" id="{425B9573-144C-E53B-3837-F2D11B9321A4}"/>
              </a:ext>
            </a:extLst>
          </p:cNvPr>
          <p:cNvPicPr>
            <a:picLocks noChangeAspect="1"/>
          </p:cNvPicPr>
          <p:nvPr/>
        </p:nvPicPr>
        <p:blipFill>
          <a:blip r:embed="rId2"/>
          <a:stretch>
            <a:fillRect/>
          </a:stretch>
        </p:blipFill>
        <p:spPr>
          <a:xfrm>
            <a:off x="716517" y="1436389"/>
            <a:ext cx="10782000" cy="524246"/>
          </a:xfrm>
          <a:prstGeom prst="rect">
            <a:avLst/>
          </a:prstGeom>
        </p:spPr>
      </p:pic>
      <p:pic>
        <p:nvPicPr>
          <p:cNvPr id="3" name="图片 2">
            <a:extLst>
              <a:ext uri="{FF2B5EF4-FFF2-40B4-BE49-F238E27FC236}">
                <a16:creationId xmlns:a16="http://schemas.microsoft.com/office/drawing/2014/main" id="{94821315-A6B3-F9C0-5845-B4244BE37F29}"/>
              </a:ext>
            </a:extLst>
          </p:cNvPr>
          <p:cNvPicPr>
            <a:picLocks noChangeAspect="1"/>
          </p:cNvPicPr>
          <p:nvPr/>
        </p:nvPicPr>
        <p:blipFill>
          <a:blip r:embed="rId3"/>
          <a:stretch>
            <a:fillRect/>
          </a:stretch>
        </p:blipFill>
        <p:spPr>
          <a:xfrm>
            <a:off x="803627" y="3429000"/>
            <a:ext cx="4224708" cy="2277046"/>
          </a:xfrm>
          <a:prstGeom prst="rect">
            <a:avLst/>
          </a:prstGeom>
        </p:spPr>
      </p:pic>
      <p:pic>
        <p:nvPicPr>
          <p:cNvPr id="6" name="图片 5">
            <a:extLst>
              <a:ext uri="{FF2B5EF4-FFF2-40B4-BE49-F238E27FC236}">
                <a16:creationId xmlns:a16="http://schemas.microsoft.com/office/drawing/2014/main" id="{F75C4672-B3F1-BA7C-9034-64C6D34AB07C}"/>
              </a:ext>
            </a:extLst>
          </p:cNvPr>
          <p:cNvPicPr>
            <a:picLocks noChangeAspect="1"/>
          </p:cNvPicPr>
          <p:nvPr/>
        </p:nvPicPr>
        <p:blipFill>
          <a:blip r:embed="rId4"/>
          <a:stretch>
            <a:fillRect/>
          </a:stretch>
        </p:blipFill>
        <p:spPr>
          <a:xfrm>
            <a:off x="6170425" y="3429000"/>
            <a:ext cx="5323798" cy="2277046"/>
          </a:xfrm>
          <a:prstGeom prst="rect">
            <a:avLst/>
          </a:prstGeom>
        </p:spPr>
      </p:pic>
    </p:spTree>
    <p:extLst>
      <p:ext uri="{BB962C8B-B14F-4D97-AF65-F5344CB8AC3E}">
        <p14:creationId xmlns:p14="http://schemas.microsoft.com/office/powerpoint/2010/main" val="374317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EDA9FD6-9591-D287-5898-0FF55729D712}"/>
              </a:ext>
            </a:extLst>
          </p:cNvPr>
          <p:cNvSpPr>
            <a:spLocks noGrp="1"/>
          </p:cNvSpPr>
          <p:nvPr>
            <p:ph type="title"/>
          </p:nvPr>
        </p:nvSpPr>
        <p:spPr/>
        <p:txBody>
          <a:bodyPr/>
          <a:lstStyle/>
          <a:p>
            <a:r>
              <a:rPr lang="en-US" altLang="zh-CN" dirty="0" err="1"/>
              <a:t>vLLM</a:t>
            </a:r>
            <a:r>
              <a:rPr lang="zh-CN" altLang="en-US" dirty="0"/>
              <a:t> </a:t>
            </a:r>
            <a:r>
              <a:rPr lang="en" altLang="zh-CN" dirty="0"/>
              <a:t>Adopters</a:t>
            </a:r>
            <a:endParaRPr lang="zh-CN" altLang="en-US" dirty="0"/>
          </a:p>
        </p:txBody>
      </p:sp>
      <p:sp>
        <p:nvSpPr>
          <p:cNvPr id="5" name="内容占位符 4">
            <a:extLst>
              <a:ext uri="{FF2B5EF4-FFF2-40B4-BE49-F238E27FC236}">
                <a16:creationId xmlns:a16="http://schemas.microsoft.com/office/drawing/2014/main" id="{29AC6870-FF68-6D37-D22F-20BB570D82DC}"/>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7E1B13A7-535E-3002-BF22-F6A49259FD14}"/>
              </a:ext>
            </a:extLst>
          </p:cNvPr>
          <p:cNvPicPr>
            <a:picLocks noChangeAspect="1"/>
          </p:cNvPicPr>
          <p:nvPr/>
        </p:nvPicPr>
        <p:blipFill>
          <a:blip r:embed="rId2"/>
          <a:stretch>
            <a:fillRect/>
          </a:stretch>
        </p:blipFill>
        <p:spPr>
          <a:xfrm>
            <a:off x="623635" y="1452924"/>
            <a:ext cx="10968617" cy="4809402"/>
          </a:xfrm>
          <a:prstGeom prst="rect">
            <a:avLst/>
          </a:prstGeom>
        </p:spPr>
      </p:pic>
    </p:spTree>
    <p:extLst>
      <p:ext uri="{BB962C8B-B14F-4D97-AF65-F5344CB8AC3E}">
        <p14:creationId xmlns:p14="http://schemas.microsoft.com/office/powerpoint/2010/main" val="1971335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EDA9FD6-9591-D287-5898-0FF55729D712}"/>
              </a:ext>
            </a:extLst>
          </p:cNvPr>
          <p:cNvSpPr>
            <a:spLocks noGrp="1"/>
          </p:cNvSpPr>
          <p:nvPr>
            <p:ph type="title"/>
          </p:nvPr>
        </p:nvSpPr>
        <p:spPr/>
        <p:txBody>
          <a:bodyPr/>
          <a:lstStyle/>
          <a:p>
            <a:r>
              <a:rPr lang="en-US" altLang="zh-CN" dirty="0" err="1"/>
              <a:t>vLLM</a:t>
            </a:r>
            <a:r>
              <a:rPr lang="zh-CN" altLang="en-US" dirty="0"/>
              <a:t> </a:t>
            </a:r>
            <a:r>
              <a:rPr lang="en" altLang="zh-CN" dirty="0"/>
              <a:t>Adopters</a:t>
            </a:r>
            <a:endParaRPr lang="zh-CN" altLang="en-US" dirty="0"/>
          </a:p>
        </p:txBody>
      </p:sp>
      <p:sp>
        <p:nvSpPr>
          <p:cNvPr id="5" name="内容占位符 4">
            <a:extLst>
              <a:ext uri="{FF2B5EF4-FFF2-40B4-BE49-F238E27FC236}">
                <a16:creationId xmlns:a16="http://schemas.microsoft.com/office/drawing/2014/main" id="{29AC6870-FF68-6D37-D22F-20BB570D82DC}"/>
              </a:ext>
            </a:extLst>
          </p:cNvPr>
          <p:cNvSpPr>
            <a:spLocks noGrp="1"/>
          </p:cNvSpPr>
          <p:nvPr>
            <p:ph sz="half" idx="1"/>
          </p:nvPr>
        </p:nvSpPr>
        <p:spPr/>
        <p:txBody>
          <a:bodyPr/>
          <a:lstStyle/>
          <a:p>
            <a:endParaRPr lang="zh-CN" altLang="en-US"/>
          </a:p>
        </p:txBody>
      </p:sp>
      <p:pic>
        <p:nvPicPr>
          <p:cNvPr id="2" name="图片 1">
            <a:extLst>
              <a:ext uri="{FF2B5EF4-FFF2-40B4-BE49-F238E27FC236}">
                <a16:creationId xmlns:a16="http://schemas.microsoft.com/office/drawing/2014/main" id="{C9A084DB-5BE0-185E-416A-C64666FB3580}"/>
              </a:ext>
            </a:extLst>
          </p:cNvPr>
          <p:cNvPicPr>
            <a:picLocks noChangeAspect="1"/>
          </p:cNvPicPr>
          <p:nvPr/>
        </p:nvPicPr>
        <p:blipFill>
          <a:blip r:embed="rId2"/>
          <a:stretch>
            <a:fillRect/>
          </a:stretch>
        </p:blipFill>
        <p:spPr>
          <a:xfrm>
            <a:off x="609655" y="1442413"/>
            <a:ext cx="10991450" cy="4830423"/>
          </a:xfrm>
          <a:prstGeom prst="rect">
            <a:avLst/>
          </a:prstGeom>
        </p:spPr>
      </p:pic>
    </p:spTree>
    <p:extLst>
      <p:ext uri="{BB962C8B-B14F-4D97-AF65-F5344CB8AC3E}">
        <p14:creationId xmlns:p14="http://schemas.microsoft.com/office/powerpoint/2010/main" val="1883664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84D8FC4-2C97-1D5E-1AF3-F6842017C32C}"/>
              </a:ext>
            </a:extLst>
          </p:cNvPr>
          <p:cNvSpPr>
            <a:spLocks noGrp="1"/>
          </p:cNvSpPr>
          <p:nvPr>
            <p:ph type="title"/>
          </p:nvPr>
        </p:nvSpPr>
        <p:spPr/>
        <p:txBody>
          <a:bodyPr/>
          <a:lstStyle/>
          <a:p>
            <a:r>
              <a:rPr lang="en" altLang="zh-CN" dirty="0"/>
              <a:t>VLLM</a:t>
            </a:r>
            <a:endParaRPr lang="zh-CN" altLang="en-US" dirty="0"/>
          </a:p>
        </p:txBody>
      </p:sp>
      <p:sp>
        <p:nvSpPr>
          <p:cNvPr id="5" name="内容占位符 4">
            <a:extLst>
              <a:ext uri="{FF2B5EF4-FFF2-40B4-BE49-F238E27FC236}">
                <a16:creationId xmlns:a16="http://schemas.microsoft.com/office/drawing/2014/main" id="{FFEE8A4B-759C-F034-8DE0-1B9F84FFA0DF}"/>
              </a:ext>
            </a:extLst>
          </p:cNvPr>
          <p:cNvSpPr>
            <a:spLocks noGrp="1"/>
          </p:cNvSpPr>
          <p:nvPr>
            <p:ph sz="half" idx="1"/>
          </p:nvPr>
        </p:nvSpPr>
        <p:spPr/>
        <p:txBody>
          <a:bodyPr/>
          <a:lstStyle/>
          <a:p>
            <a:pPr algn="l"/>
            <a:r>
              <a:rPr lang="en" altLang="zh-CN" dirty="0" err="1">
                <a:solidFill>
                  <a:srgbClr val="C00000"/>
                </a:solidFill>
              </a:rPr>
              <a:t>vLLM</a:t>
            </a:r>
            <a:r>
              <a:rPr lang="en" altLang="zh-CN" dirty="0">
                <a:solidFill>
                  <a:srgbClr val="C00000"/>
                </a:solidFill>
              </a:rPr>
              <a:t> </a:t>
            </a:r>
            <a:r>
              <a:rPr lang="zh-CN" altLang="en-US" dirty="0">
                <a:solidFill>
                  <a:srgbClr val="C00000"/>
                </a:solidFill>
              </a:rPr>
              <a:t>是一个 </a:t>
            </a:r>
            <a:r>
              <a:rPr lang="en" altLang="zh-CN" dirty="0">
                <a:solidFill>
                  <a:srgbClr val="C00000"/>
                </a:solidFill>
              </a:rPr>
              <a:t>LLM (Large Language Model) </a:t>
            </a:r>
            <a:r>
              <a:rPr lang="zh-CN" altLang="en-US" dirty="0">
                <a:solidFill>
                  <a:srgbClr val="C00000"/>
                </a:solidFill>
              </a:rPr>
              <a:t>推理和部署服务库，结合 </a:t>
            </a:r>
            <a:r>
              <a:rPr lang="en" altLang="zh-CN" dirty="0">
                <a:solidFill>
                  <a:srgbClr val="C00000"/>
                </a:solidFill>
              </a:rPr>
              <a:t>iterative-level schedule (continuous batching</a:t>
            </a:r>
            <a:r>
              <a:rPr lang="en-US" altLang="zh-CN" dirty="0">
                <a:solidFill>
                  <a:srgbClr val="C00000"/>
                </a:solidFill>
              </a:rPr>
              <a:t>) </a:t>
            </a:r>
            <a:r>
              <a:rPr lang="zh-CN" altLang="en-US" dirty="0">
                <a:solidFill>
                  <a:srgbClr val="C00000"/>
                </a:solidFill>
              </a:rPr>
              <a:t>和 </a:t>
            </a:r>
            <a:r>
              <a:rPr lang="en" altLang="zh-CN" dirty="0">
                <a:solidFill>
                  <a:srgbClr val="C00000"/>
                </a:solidFill>
              </a:rPr>
              <a:t>Paged</a:t>
            </a:r>
            <a:r>
              <a:rPr lang="zh-CN" altLang="en-US" dirty="0">
                <a:solidFill>
                  <a:srgbClr val="C00000"/>
                </a:solidFill>
              </a:rPr>
              <a:t> </a:t>
            </a:r>
            <a:r>
              <a:rPr lang="en" altLang="zh-CN" dirty="0">
                <a:solidFill>
                  <a:srgbClr val="C00000"/>
                </a:solidFill>
              </a:rPr>
              <a:t>Attention </a:t>
            </a:r>
            <a:r>
              <a:rPr lang="zh-CN" altLang="en-US" dirty="0">
                <a:solidFill>
                  <a:srgbClr val="C00000"/>
                </a:solidFill>
              </a:rPr>
              <a:t>以提高吞吐量：</a:t>
            </a:r>
            <a:endParaRPr lang="en-US" altLang="zh-CN" dirty="0">
              <a:solidFill>
                <a:srgbClr val="C00000"/>
              </a:solidFill>
            </a:endParaRPr>
          </a:p>
          <a:p>
            <a:pPr marL="582006" lvl="1" indent="-342900">
              <a:buFont typeface="+mj-lt"/>
              <a:buAutoNum type="arabicPeriod"/>
            </a:pPr>
            <a:r>
              <a:rPr lang="en" altLang="zh-CN" dirty="0"/>
              <a:t>iterative-level schedule</a:t>
            </a:r>
            <a:r>
              <a:rPr lang="zh-CN" altLang="en-US" dirty="0"/>
              <a:t> 以单轮迭代方式对用户的请求进行处理，即 </a:t>
            </a:r>
            <a:r>
              <a:rPr lang="en" altLang="zh-CN" dirty="0"/>
              <a:t>LLM </a:t>
            </a:r>
            <a:r>
              <a:rPr lang="zh-CN" altLang="en-US" dirty="0"/>
              <a:t>生成一个 </a:t>
            </a:r>
            <a:r>
              <a:rPr lang="en" altLang="zh-CN" dirty="0"/>
              <a:t>token </a:t>
            </a:r>
            <a:r>
              <a:rPr lang="zh-CN" altLang="en-US" dirty="0"/>
              <a:t>后会重新调度下一轮要处理的请求</a:t>
            </a:r>
            <a:endParaRPr lang="en-US" altLang="zh-CN" dirty="0"/>
          </a:p>
          <a:p>
            <a:pPr marL="582006" lvl="1" indent="-342900">
              <a:buFont typeface="+mj-lt"/>
              <a:buAutoNum type="arabicPeriod"/>
            </a:pPr>
            <a:r>
              <a:rPr lang="en" altLang="zh-CN" dirty="0"/>
              <a:t>Paged</a:t>
            </a:r>
            <a:r>
              <a:rPr lang="zh-CN" altLang="en-US" dirty="0"/>
              <a:t> </a:t>
            </a:r>
            <a:r>
              <a:rPr lang="en" altLang="zh-CN" dirty="0"/>
              <a:t>Attention</a:t>
            </a:r>
            <a:r>
              <a:rPr lang="zh-CN" altLang="en-US" dirty="0"/>
              <a:t> 受操作系统虚拟内存和分页思想启发，将原本连续的 </a:t>
            </a:r>
            <a:r>
              <a:rPr lang="en" altLang="zh-CN" dirty="0"/>
              <a:t>KV cache </a:t>
            </a:r>
            <a:r>
              <a:rPr lang="zh-CN" altLang="en-US" dirty="0"/>
              <a:t>存储在不连续的空间，以避免 </a:t>
            </a:r>
            <a:r>
              <a:rPr lang="en" altLang="zh-CN" dirty="0"/>
              <a:t>KV cache </a:t>
            </a:r>
            <a:r>
              <a:rPr lang="zh-CN" altLang="en-US" dirty="0"/>
              <a:t>带来的显存浪费</a:t>
            </a:r>
            <a:br>
              <a:rPr lang="en" altLang="zh-CN" dirty="0"/>
            </a:br>
            <a:endParaRPr lang="zh-CN" altLang="en-US" dirty="0"/>
          </a:p>
        </p:txBody>
      </p:sp>
    </p:spTree>
    <p:extLst>
      <p:ext uri="{BB962C8B-B14F-4D97-AF65-F5344CB8AC3E}">
        <p14:creationId xmlns:p14="http://schemas.microsoft.com/office/powerpoint/2010/main" val="513650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39E7948-92DD-5328-4FAF-D91AC14C7306}"/>
              </a:ext>
            </a:extLst>
          </p:cNvPr>
          <p:cNvSpPr>
            <a:spLocks noGrp="1"/>
          </p:cNvSpPr>
          <p:nvPr>
            <p:ph type="title"/>
          </p:nvPr>
        </p:nvSpPr>
        <p:spPr/>
        <p:txBody>
          <a:bodyPr/>
          <a:lstStyle/>
          <a:p>
            <a:r>
              <a:rPr lang="en" altLang="zh-CN" dirty="0"/>
              <a:t>VLLM</a:t>
            </a:r>
            <a:endParaRPr lang="zh-CN" altLang="en-US" dirty="0"/>
          </a:p>
        </p:txBody>
      </p:sp>
      <p:sp>
        <p:nvSpPr>
          <p:cNvPr id="5" name="内容占位符 4">
            <a:extLst>
              <a:ext uri="{FF2B5EF4-FFF2-40B4-BE49-F238E27FC236}">
                <a16:creationId xmlns:a16="http://schemas.microsoft.com/office/drawing/2014/main" id="{82C02515-6459-C600-A0A5-D59D778A950E}"/>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D52B3690-792C-4333-3714-923605D8D12C}"/>
              </a:ext>
            </a:extLst>
          </p:cNvPr>
          <p:cNvPicPr>
            <a:picLocks noChangeAspect="1"/>
          </p:cNvPicPr>
          <p:nvPr/>
        </p:nvPicPr>
        <p:blipFill>
          <a:blip r:embed="rId2"/>
          <a:stretch>
            <a:fillRect/>
          </a:stretch>
        </p:blipFill>
        <p:spPr>
          <a:xfrm>
            <a:off x="2107077" y="1512232"/>
            <a:ext cx="7772400" cy="4690785"/>
          </a:xfrm>
          <a:prstGeom prst="rect">
            <a:avLst/>
          </a:prstGeom>
        </p:spPr>
      </p:pic>
    </p:spTree>
    <p:extLst>
      <p:ext uri="{BB962C8B-B14F-4D97-AF65-F5344CB8AC3E}">
        <p14:creationId xmlns:p14="http://schemas.microsoft.com/office/powerpoint/2010/main" val="2865826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02C2E-05A4-7E06-58E1-3401D6A0056D}"/>
              </a:ext>
            </a:extLst>
          </p:cNvPr>
          <p:cNvSpPr>
            <a:spLocks noGrp="1"/>
          </p:cNvSpPr>
          <p:nvPr>
            <p:ph type="title"/>
          </p:nvPr>
        </p:nvSpPr>
        <p:spPr/>
        <p:txBody>
          <a:bodyPr/>
          <a:lstStyle/>
          <a:p>
            <a:pPr rtl="0">
              <a:spcBef>
                <a:spcPts val="0"/>
              </a:spcBef>
              <a:spcAft>
                <a:spcPts val="0"/>
              </a:spcAft>
            </a:pPr>
            <a:r>
              <a:rPr lang="en-US" altLang="zh-CN" dirty="0" err="1"/>
              <a:t>vLLM</a:t>
            </a:r>
            <a:r>
              <a:rPr lang="zh-CN" altLang="en-US" dirty="0"/>
              <a:t> </a:t>
            </a:r>
            <a:r>
              <a:rPr lang="en" altLang="zh-CN" dirty="0"/>
              <a:t>User Interface</a:t>
            </a:r>
            <a:endParaRPr lang="zh-CN" altLang="en-US" dirty="0"/>
          </a:p>
        </p:txBody>
      </p:sp>
      <p:pic>
        <p:nvPicPr>
          <p:cNvPr id="6" name="图片 5">
            <a:extLst>
              <a:ext uri="{FF2B5EF4-FFF2-40B4-BE49-F238E27FC236}">
                <a16:creationId xmlns:a16="http://schemas.microsoft.com/office/drawing/2014/main" id="{44223314-1A76-4146-743B-15DFA4F88918}"/>
              </a:ext>
            </a:extLst>
          </p:cNvPr>
          <p:cNvPicPr>
            <a:picLocks noChangeAspect="1"/>
          </p:cNvPicPr>
          <p:nvPr/>
        </p:nvPicPr>
        <p:blipFill>
          <a:blip r:embed="rId2"/>
          <a:stretch>
            <a:fillRect/>
          </a:stretch>
        </p:blipFill>
        <p:spPr>
          <a:xfrm>
            <a:off x="793364" y="1360170"/>
            <a:ext cx="10610033" cy="4994910"/>
          </a:xfrm>
          <a:prstGeom prst="rect">
            <a:avLst/>
          </a:prstGeom>
        </p:spPr>
      </p:pic>
      <p:sp>
        <p:nvSpPr>
          <p:cNvPr id="5" name="内容占位符 4">
            <a:extLst>
              <a:ext uri="{FF2B5EF4-FFF2-40B4-BE49-F238E27FC236}">
                <a16:creationId xmlns:a16="http://schemas.microsoft.com/office/drawing/2014/main" id="{697AFDD9-420E-C365-AAC7-F25B32924FA2}"/>
              </a:ext>
            </a:extLst>
          </p:cNvPr>
          <p:cNvSpPr>
            <a:spLocks noGrp="1"/>
          </p:cNvSpPr>
          <p:nvPr>
            <p:ph sz="half" idx="1"/>
          </p:nvPr>
        </p:nvSpPr>
        <p:spPr>
          <a:xfrm>
            <a:off x="4887310" y="5708749"/>
            <a:ext cx="6699798" cy="753066"/>
          </a:xfrm>
        </p:spPr>
        <p:txBody>
          <a:bodyPr/>
          <a:lstStyle/>
          <a:p>
            <a:r>
              <a:rPr lang="zh-CN" altLang="en-US" sz="1600" dirty="0"/>
              <a:t>核心组件是 </a:t>
            </a:r>
            <a:r>
              <a:rPr lang="en" altLang="zh-CN" sz="1600" dirty="0" err="1"/>
              <a:t>LLMEngine</a:t>
            </a:r>
            <a:r>
              <a:rPr lang="en" altLang="zh-CN" sz="1600" dirty="0"/>
              <a:t> </a:t>
            </a:r>
            <a:r>
              <a:rPr lang="zh-CN" altLang="en-US" sz="1600" dirty="0"/>
              <a:t>类，外层接口类 </a:t>
            </a:r>
            <a:r>
              <a:rPr lang="en" altLang="zh-CN" sz="1600" dirty="0"/>
              <a:t>LLM </a:t>
            </a:r>
            <a:r>
              <a:rPr lang="zh-CN" altLang="en-US" sz="1600" dirty="0"/>
              <a:t>和 </a:t>
            </a:r>
            <a:r>
              <a:rPr lang="en" altLang="zh-CN" sz="1600" dirty="0" err="1"/>
              <a:t>AsyncLLMEngine</a:t>
            </a:r>
            <a:r>
              <a:rPr lang="en" altLang="zh-CN" sz="1600" dirty="0"/>
              <a:t> </a:t>
            </a:r>
            <a:r>
              <a:rPr lang="zh-CN" altLang="en-US" sz="1600" dirty="0"/>
              <a:t>都是对 </a:t>
            </a:r>
            <a:r>
              <a:rPr lang="en" altLang="zh-CN" sz="1600" dirty="0" err="1"/>
              <a:t>LLMEngine</a:t>
            </a:r>
            <a:r>
              <a:rPr lang="en" altLang="zh-CN" sz="1600" dirty="0"/>
              <a:t> </a:t>
            </a:r>
            <a:r>
              <a:rPr lang="zh-CN" altLang="en-US" sz="1600" dirty="0"/>
              <a:t>封装</a:t>
            </a:r>
            <a:endParaRPr lang="en-US" altLang="zh-CN" sz="1600" dirty="0"/>
          </a:p>
          <a:p>
            <a:endParaRPr lang="zh-CN" altLang="en-US" sz="1600" dirty="0"/>
          </a:p>
        </p:txBody>
      </p:sp>
    </p:spTree>
    <p:extLst>
      <p:ext uri="{BB962C8B-B14F-4D97-AF65-F5344CB8AC3E}">
        <p14:creationId xmlns:p14="http://schemas.microsoft.com/office/powerpoint/2010/main" val="1531124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02C2E-05A4-7E06-58E1-3401D6A0056D}"/>
              </a:ext>
            </a:extLst>
          </p:cNvPr>
          <p:cNvSpPr>
            <a:spLocks noGrp="1"/>
          </p:cNvSpPr>
          <p:nvPr>
            <p:ph type="title"/>
          </p:nvPr>
        </p:nvSpPr>
        <p:spPr/>
        <p:txBody>
          <a:bodyPr/>
          <a:lstStyle/>
          <a:p>
            <a:pPr rtl="0">
              <a:spcBef>
                <a:spcPts val="0"/>
              </a:spcBef>
              <a:spcAft>
                <a:spcPts val="0"/>
              </a:spcAft>
            </a:pPr>
            <a:r>
              <a:rPr lang="en-US" altLang="zh-CN" dirty="0" err="1"/>
              <a:t>vLLM</a:t>
            </a:r>
            <a:r>
              <a:rPr lang="zh-CN" altLang="en-US" dirty="0"/>
              <a:t> </a:t>
            </a:r>
            <a:r>
              <a:rPr lang="en" altLang="zh-CN" dirty="0"/>
              <a:t>User Interface</a:t>
            </a:r>
            <a:endParaRPr lang="zh-CN" altLang="en-US" dirty="0"/>
          </a:p>
        </p:txBody>
      </p:sp>
      <p:sp>
        <p:nvSpPr>
          <p:cNvPr id="5" name="内容占位符 4">
            <a:extLst>
              <a:ext uri="{FF2B5EF4-FFF2-40B4-BE49-F238E27FC236}">
                <a16:creationId xmlns:a16="http://schemas.microsoft.com/office/drawing/2014/main" id="{697AFDD9-420E-C365-AAC7-F25B32924FA2}"/>
              </a:ext>
            </a:extLst>
          </p:cNvPr>
          <p:cNvSpPr>
            <a:spLocks noGrp="1"/>
          </p:cNvSpPr>
          <p:nvPr>
            <p:ph sz="half" idx="1"/>
          </p:nvPr>
        </p:nvSpPr>
        <p:spPr/>
        <p:txBody>
          <a:bodyPr/>
          <a:lstStyle/>
          <a:p>
            <a:endParaRPr lang="zh-CN" altLang="en-US" dirty="0"/>
          </a:p>
        </p:txBody>
      </p:sp>
      <p:pic>
        <p:nvPicPr>
          <p:cNvPr id="2" name="图片 1">
            <a:extLst>
              <a:ext uri="{FF2B5EF4-FFF2-40B4-BE49-F238E27FC236}">
                <a16:creationId xmlns:a16="http://schemas.microsoft.com/office/drawing/2014/main" id="{0C68E3EF-4AAC-E3EB-086C-AC456FD05A0C}"/>
              </a:ext>
            </a:extLst>
          </p:cNvPr>
          <p:cNvPicPr>
            <a:picLocks noChangeAspect="1"/>
          </p:cNvPicPr>
          <p:nvPr/>
        </p:nvPicPr>
        <p:blipFill>
          <a:blip r:embed="rId2"/>
          <a:stretch>
            <a:fillRect/>
          </a:stretch>
        </p:blipFill>
        <p:spPr>
          <a:xfrm>
            <a:off x="1091964" y="1318063"/>
            <a:ext cx="10012834" cy="5079124"/>
          </a:xfrm>
          <a:prstGeom prst="rect">
            <a:avLst/>
          </a:prstGeom>
        </p:spPr>
      </p:pic>
    </p:spTree>
    <p:extLst>
      <p:ext uri="{BB962C8B-B14F-4D97-AF65-F5344CB8AC3E}">
        <p14:creationId xmlns:p14="http://schemas.microsoft.com/office/powerpoint/2010/main" val="486021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6706A-F449-5D52-1755-4539DACA615C}"/>
              </a:ext>
            </a:extLst>
          </p:cNvPr>
          <p:cNvSpPr>
            <a:spLocks noGrp="1"/>
          </p:cNvSpPr>
          <p:nvPr>
            <p:ph type="title"/>
          </p:nvPr>
        </p:nvSpPr>
        <p:spPr/>
        <p:txBody>
          <a:bodyPr/>
          <a:lstStyle/>
          <a:p>
            <a:pPr algn="just" rtl="0">
              <a:spcBef>
                <a:spcPts val="1600"/>
              </a:spcBef>
              <a:spcAft>
                <a:spcPts val="400"/>
              </a:spcAft>
            </a:pPr>
            <a:r>
              <a:rPr lang="en" altLang="zh-CN" dirty="0"/>
              <a:t>LLM </a:t>
            </a:r>
            <a:r>
              <a:rPr lang="zh-CN" altLang="en-US" dirty="0"/>
              <a:t>推理过程</a:t>
            </a:r>
          </a:p>
        </p:txBody>
      </p:sp>
      <p:pic>
        <p:nvPicPr>
          <p:cNvPr id="5" name="图片 4">
            <a:extLst>
              <a:ext uri="{FF2B5EF4-FFF2-40B4-BE49-F238E27FC236}">
                <a16:creationId xmlns:a16="http://schemas.microsoft.com/office/drawing/2014/main" id="{A97CE1A2-ADA7-9143-56AE-1164400F0D64}"/>
              </a:ext>
            </a:extLst>
          </p:cNvPr>
          <p:cNvPicPr>
            <a:picLocks noChangeAspect="1"/>
          </p:cNvPicPr>
          <p:nvPr/>
        </p:nvPicPr>
        <p:blipFill rotWithShape="1">
          <a:blip r:embed="rId2">
            <a:extLst>
              <a:ext uri="{28A0092B-C50C-407E-A947-70E740481C1C}">
                <a14:useLocalDpi xmlns:a14="http://schemas.microsoft.com/office/drawing/2010/main" val="0"/>
              </a:ext>
            </a:extLst>
          </a:blip>
          <a:srcRect t="13647" b="8060"/>
          <a:stretch/>
        </p:blipFill>
        <p:spPr>
          <a:xfrm>
            <a:off x="539552" y="1481960"/>
            <a:ext cx="11312399" cy="4680992"/>
          </a:xfrm>
          <a:prstGeom prst="rect">
            <a:avLst/>
          </a:prstGeom>
        </p:spPr>
      </p:pic>
    </p:spTree>
    <p:extLst>
      <p:ext uri="{BB962C8B-B14F-4D97-AF65-F5344CB8AC3E}">
        <p14:creationId xmlns:p14="http://schemas.microsoft.com/office/powerpoint/2010/main" val="963622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02C2E-05A4-7E06-58E1-3401D6A0056D}"/>
              </a:ext>
            </a:extLst>
          </p:cNvPr>
          <p:cNvSpPr>
            <a:spLocks noGrp="1"/>
          </p:cNvSpPr>
          <p:nvPr>
            <p:ph type="title"/>
          </p:nvPr>
        </p:nvSpPr>
        <p:spPr/>
        <p:txBody>
          <a:bodyPr/>
          <a:lstStyle/>
          <a:p>
            <a:pPr rtl="0">
              <a:spcBef>
                <a:spcPts val="0"/>
              </a:spcBef>
              <a:spcAft>
                <a:spcPts val="0"/>
              </a:spcAft>
            </a:pPr>
            <a:r>
              <a:rPr lang="en-US" altLang="zh-CN" dirty="0" err="1"/>
              <a:t>vLLM</a:t>
            </a:r>
            <a:r>
              <a:rPr lang="zh-CN" altLang="en-US" dirty="0"/>
              <a:t> </a:t>
            </a:r>
            <a:r>
              <a:rPr lang="en" altLang="zh-CN" dirty="0"/>
              <a:t>Before serving requests</a:t>
            </a:r>
            <a:endParaRPr lang="zh-CN" altLang="en-US" dirty="0"/>
          </a:p>
        </p:txBody>
      </p:sp>
      <p:pic>
        <p:nvPicPr>
          <p:cNvPr id="3" name="图片 2">
            <a:extLst>
              <a:ext uri="{FF2B5EF4-FFF2-40B4-BE49-F238E27FC236}">
                <a16:creationId xmlns:a16="http://schemas.microsoft.com/office/drawing/2014/main" id="{4DD2AF7D-02E4-45E2-5B2B-7BF0AA28A76F}"/>
              </a:ext>
            </a:extLst>
          </p:cNvPr>
          <p:cNvPicPr>
            <a:picLocks noChangeAspect="1"/>
          </p:cNvPicPr>
          <p:nvPr/>
        </p:nvPicPr>
        <p:blipFill>
          <a:blip r:embed="rId2"/>
          <a:stretch>
            <a:fillRect/>
          </a:stretch>
        </p:blipFill>
        <p:spPr>
          <a:xfrm>
            <a:off x="2154621" y="1629260"/>
            <a:ext cx="8218966" cy="4828947"/>
          </a:xfrm>
          <a:prstGeom prst="rect">
            <a:avLst/>
          </a:prstGeom>
        </p:spPr>
      </p:pic>
      <p:sp>
        <p:nvSpPr>
          <p:cNvPr id="5" name="内容占位符 4">
            <a:extLst>
              <a:ext uri="{FF2B5EF4-FFF2-40B4-BE49-F238E27FC236}">
                <a16:creationId xmlns:a16="http://schemas.microsoft.com/office/drawing/2014/main" id="{697AFDD9-420E-C365-AAC7-F25B32924FA2}"/>
              </a:ext>
            </a:extLst>
          </p:cNvPr>
          <p:cNvSpPr>
            <a:spLocks noGrp="1"/>
          </p:cNvSpPr>
          <p:nvPr>
            <p:ph sz="half" idx="1"/>
          </p:nvPr>
        </p:nvSpPr>
        <p:spPr>
          <a:xfrm>
            <a:off x="623635" y="1250731"/>
            <a:ext cx="10963473" cy="5104349"/>
          </a:xfrm>
        </p:spPr>
        <p:txBody>
          <a:bodyPr/>
          <a:lstStyle/>
          <a:p>
            <a:pPr rtl="0">
              <a:spcBef>
                <a:spcPts val="0"/>
              </a:spcBef>
              <a:spcAft>
                <a:spcPts val="0"/>
              </a:spcAft>
            </a:pPr>
            <a:r>
              <a:rPr lang="en" altLang="zh-CN" dirty="0"/>
              <a:t>1. Initialize &amp; load model</a:t>
            </a:r>
          </a:p>
        </p:txBody>
      </p:sp>
    </p:spTree>
    <p:extLst>
      <p:ext uri="{BB962C8B-B14F-4D97-AF65-F5344CB8AC3E}">
        <p14:creationId xmlns:p14="http://schemas.microsoft.com/office/powerpoint/2010/main" val="226981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02C2E-05A4-7E06-58E1-3401D6A0056D}"/>
              </a:ext>
            </a:extLst>
          </p:cNvPr>
          <p:cNvSpPr>
            <a:spLocks noGrp="1"/>
          </p:cNvSpPr>
          <p:nvPr>
            <p:ph type="title"/>
          </p:nvPr>
        </p:nvSpPr>
        <p:spPr/>
        <p:txBody>
          <a:bodyPr/>
          <a:lstStyle/>
          <a:p>
            <a:pPr rtl="0">
              <a:spcBef>
                <a:spcPts val="0"/>
              </a:spcBef>
              <a:spcAft>
                <a:spcPts val="0"/>
              </a:spcAft>
            </a:pPr>
            <a:r>
              <a:rPr lang="en-US" altLang="zh-CN" dirty="0" err="1"/>
              <a:t>vLLM</a:t>
            </a:r>
            <a:r>
              <a:rPr lang="zh-CN" altLang="en-US" dirty="0"/>
              <a:t> </a:t>
            </a:r>
            <a:r>
              <a:rPr lang="en" altLang="zh-CN" dirty="0"/>
              <a:t>Before serving requests</a:t>
            </a:r>
            <a:endParaRPr lang="zh-CN" altLang="en-US" dirty="0"/>
          </a:p>
        </p:txBody>
      </p:sp>
      <p:sp>
        <p:nvSpPr>
          <p:cNvPr id="5" name="内容占位符 4">
            <a:extLst>
              <a:ext uri="{FF2B5EF4-FFF2-40B4-BE49-F238E27FC236}">
                <a16:creationId xmlns:a16="http://schemas.microsoft.com/office/drawing/2014/main" id="{697AFDD9-420E-C365-AAC7-F25B32924FA2}"/>
              </a:ext>
            </a:extLst>
          </p:cNvPr>
          <p:cNvSpPr>
            <a:spLocks noGrp="1"/>
          </p:cNvSpPr>
          <p:nvPr>
            <p:ph sz="half" idx="1"/>
          </p:nvPr>
        </p:nvSpPr>
        <p:spPr>
          <a:xfrm>
            <a:off x="623635" y="1250731"/>
            <a:ext cx="10963473" cy="5104349"/>
          </a:xfrm>
        </p:spPr>
        <p:txBody>
          <a:bodyPr/>
          <a:lstStyle/>
          <a:p>
            <a:pPr rtl="0">
              <a:spcBef>
                <a:spcPts val="0"/>
              </a:spcBef>
              <a:spcAft>
                <a:spcPts val="0"/>
              </a:spcAft>
            </a:pPr>
            <a:r>
              <a:rPr lang="en-US" altLang="zh-CN" dirty="0"/>
              <a:t>2</a:t>
            </a:r>
            <a:r>
              <a:rPr lang="en" altLang="zh-CN" dirty="0"/>
              <a:t>. Profile memory usage</a:t>
            </a:r>
          </a:p>
        </p:txBody>
      </p:sp>
      <p:pic>
        <p:nvPicPr>
          <p:cNvPr id="2" name="图片 1">
            <a:extLst>
              <a:ext uri="{FF2B5EF4-FFF2-40B4-BE49-F238E27FC236}">
                <a16:creationId xmlns:a16="http://schemas.microsoft.com/office/drawing/2014/main" id="{19B65C25-4733-2C54-3F76-146333E77DEC}"/>
              </a:ext>
            </a:extLst>
          </p:cNvPr>
          <p:cNvPicPr>
            <a:picLocks noChangeAspect="1"/>
          </p:cNvPicPr>
          <p:nvPr/>
        </p:nvPicPr>
        <p:blipFill>
          <a:blip r:embed="rId2"/>
          <a:stretch>
            <a:fillRect/>
          </a:stretch>
        </p:blipFill>
        <p:spPr>
          <a:xfrm>
            <a:off x="1281491" y="1871291"/>
            <a:ext cx="9647759" cy="4402019"/>
          </a:xfrm>
          <a:prstGeom prst="rect">
            <a:avLst/>
          </a:prstGeom>
        </p:spPr>
      </p:pic>
    </p:spTree>
    <p:extLst>
      <p:ext uri="{BB962C8B-B14F-4D97-AF65-F5344CB8AC3E}">
        <p14:creationId xmlns:p14="http://schemas.microsoft.com/office/powerpoint/2010/main" val="3020293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02C2E-05A4-7E06-58E1-3401D6A0056D}"/>
              </a:ext>
            </a:extLst>
          </p:cNvPr>
          <p:cNvSpPr>
            <a:spLocks noGrp="1"/>
          </p:cNvSpPr>
          <p:nvPr>
            <p:ph type="title"/>
          </p:nvPr>
        </p:nvSpPr>
        <p:spPr/>
        <p:txBody>
          <a:bodyPr/>
          <a:lstStyle/>
          <a:p>
            <a:pPr rtl="0">
              <a:spcBef>
                <a:spcPts val="0"/>
              </a:spcBef>
              <a:spcAft>
                <a:spcPts val="0"/>
              </a:spcAft>
            </a:pPr>
            <a:r>
              <a:rPr lang="en-US" altLang="zh-CN" dirty="0" err="1"/>
              <a:t>vLLM</a:t>
            </a:r>
            <a:r>
              <a:rPr lang="zh-CN" altLang="en-US" dirty="0"/>
              <a:t> </a:t>
            </a:r>
            <a:r>
              <a:rPr lang="en" altLang="zh-CN" dirty="0"/>
              <a:t>Before serving requests</a:t>
            </a:r>
            <a:endParaRPr lang="zh-CN" altLang="en-US" dirty="0"/>
          </a:p>
        </p:txBody>
      </p:sp>
      <p:sp>
        <p:nvSpPr>
          <p:cNvPr id="5" name="内容占位符 4">
            <a:extLst>
              <a:ext uri="{FF2B5EF4-FFF2-40B4-BE49-F238E27FC236}">
                <a16:creationId xmlns:a16="http://schemas.microsoft.com/office/drawing/2014/main" id="{697AFDD9-420E-C365-AAC7-F25B32924FA2}"/>
              </a:ext>
            </a:extLst>
          </p:cNvPr>
          <p:cNvSpPr>
            <a:spLocks noGrp="1"/>
          </p:cNvSpPr>
          <p:nvPr>
            <p:ph sz="half" idx="1"/>
          </p:nvPr>
        </p:nvSpPr>
        <p:spPr>
          <a:xfrm>
            <a:off x="623635" y="1250731"/>
            <a:ext cx="10963473" cy="5104349"/>
          </a:xfrm>
        </p:spPr>
        <p:txBody>
          <a:bodyPr/>
          <a:lstStyle/>
          <a:p>
            <a:pPr rtl="0">
              <a:spcBef>
                <a:spcPts val="0"/>
              </a:spcBef>
              <a:spcAft>
                <a:spcPts val="0"/>
              </a:spcAft>
            </a:pPr>
            <a:r>
              <a:rPr lang="en" altLang="zh-CN" dirty="0"/>
              <a:t>3. Pre-allocate KV Blocks</a:t>
            </a:r>
          </a:p>
        </p:txBody>
      </p:sp>
      <p:pic>
        <p:nvPicPr>
          <p:cNvPr id="3" name="图片 2">
            <a:extLst>
              <a:ext uri="{FF2B5EF4-FFF2-40B4-BE49-F238E27FC236}">
                <a16:creationId xmlns:a16="http://schemas.microsoft.com/office/drawing/2014/main" id="{400A5C89-DF7E-EBD9-1346-89429B3C36A5}"/>
              </a:ext>
            </a:extLst>
          </p:cNvPr>
          <p:cNvPicPr>
            <a:picLocks noChangeAspect="1"/>
          </p:cNvPicPr>
          <p:nvPr/>
        </p:nvPicPr>
        <p:blipFill>
          <a:blip r:embed="rId2"/>
          <a:stretch>
            <a:fillRect/>
          </a:stretch>
        </p:blipFill>
        <p:spPr>
          <a:xfrm>
            <a:off x="761753" y="1815069"/>
            <a:ext cx="9959094" cy="4540011"/>
          </a:xfrm>
          <a:prstGeom prst="rect">
            <a:avLst/>
          </a:prstGeom>
        </p:spPr>
      </p:pic>
    </p:spTree>
    <p:extLst>
      <p:ext uri="{BB962C8B-B14F-4D97-AF65-F5344CB8AC3E}">
        <p14:creationId xmlns:p14="http://schemas.microsoft.com/office/powerpoint/2010/main" val="2156897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02C2E-05A4-7E06-58E1-3401D6A0056D}"/>
              </a:ext>
            </a:extLst>
          </p:cNvPr>
          <p:cNvSpPr>
            <a:spLocks noGrp="1"/>
          </p:cNvSpPr>
          <p:nvPr>
            <p:ph type="title"/>
          </p:nvPr>
        </p:nvSpPr>
        <p:spPr/>
        <p:txBody>
          <a:bodyPr/>
          <a:lstStyle/>
          <a:p>
            <a:pPr rtl="0">
              <a:spcBef>
                <a:spcPts val="0"/>
              </a:spcBef>
              <a:spcAft>
                <a:spcPts val="0"/>
              </a:spcAft>
            </a:pPr>
            <a:r>
              <a:rPr lang="en-US" altLang="zh-CN" dirty="0" err="1"/>
              <a:t>vLLM</a:t>
            </a:r>
            <a:r>
              <a:rPr lang="zh-CN" altLang="en-US" dirty="0"/>
              <a:t> </a:t>
            </a:r>
            <a:r>
              <a:rPr lang="en" altLang="zh-CN" dirty="0"/>
              <a:t>When requests arrive</a:t>
            </a:r>
            <a:endParaRPr lang="zh-CN" altLang="en-US" dirty="0"/>
          </a:p>
        </p:txBody>
      </p:sp>
      <p:sp>
        <p:nvSpPr>
          <p:cNvPr id="5" name="内容占位符 4">
            <a:extLst>
              <a:ext uri="{FF2B5EF4-FFF2-40B4-BE49-F238E27FC236}">
                <a16:creationId xmlns:a16="http://schemas.microsoft.com/office/drawing/2014/main" id="{697AFDD9-420E-C365-AAC7-F25B32924FA2}"/>
              </a:ext>
            </a:extLst>
          </p:cNvPr>
          <p:cNvSpPr>
            <a:spLocks noGrp="1"/>
          </p:cNvSpPr>
          <p:nvPr>
            <p:ph sz="half" idx="1"/>
          </p:nvPr>
        </p:nvSpPr>
        <p:spPr>
          <a:xfrm>
            <a:off x="623635" y="1250731"/>
            <a:ext cx="10963473" cy="5104349"/>
          </a:xfrm>
        </p:spPr>
        <p:txBody>
          <a:bodyPr/>
          <a:lstStyle/>
          <a:p>
            <a:pPr rtl="0">
              <a:spcBef>
                <a:spcPts val="0"/>
              </a:spcBef>
              <a:spcAft>
                <a:spcPts val="0"/>
              </a:spcAft>
            </a:pPr>
            <a:endParaRPr lang="en" altLang="zh-CN" dirty="0"/>
          </a:p>
        </p:txBody>
      </p:sp>
      <p:pic>
        <p:nvPicPr>
          <p:cNvPr id="2" name="图片 1">
            <a:extLst>
              <a:ext uri="{FF2B5EF4-FFF2-40B4-BE49-F238E27FC236}">
                <a16:creationId xmlns:a16="http://schemas.microsoft.com/office/drawing/2014/main" id="{4EADB9E7-DBF2-E507-BE21-523B111FA7D6}"/>
              </a:ext>
            </a:extLst>
          </p:cNvPr>
          <p:cNvPicPr>
            <a:picLocks noChangeAspect="1"/>
          </p:cNvPicPr>
          <p:nvPr/>
        </p:nvPicPr>
        <p:blipFill>
          <a:blip r:embed="rId2"/>
          <a:stretch>
            <a:fillRect/>
          </a:stretch>
        </p:blipFill>
        <p:spPr>
          <a:xfrm>
            <a:off x="609654" y="1518823"/>
            <a:ext cx="10973903" cy="4503605"/>
          </a:xfrm>
          <a:prstGeom prst="rect">
            <a:avLst/>
          </a:prstGeom>
        </p:spPr>
      </p:pic>
    </p:spTree>
    <p:extLst>
      <p:ext uri="{BB962C8B-B14F-4D97-AF65-F5344CB8AC3E}">
        <p14:creationId xmlns:p14="http://schemas.microsoft.com/office/powerpoint/2010/main" val="3365097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02C2E-05A4-7E06-58E1-3401D6A0056D}"/>
              </a:ext>
            </a:extLst>
          </p:cNvPr>
          <p:cNvSpPr>
            <a:spLocks noGrp="1"/>
          </p:cNvSpPr>
          <p:nvPr>
            <p:ph type="title"/>
          </p:nvPr>
        </p:nvSpPr>
        <p:spPr/>
        <p:txBody>
          <a:bodyPr/>
          <a:lstStyle/>
          <a:p>
            <a:pPr rtl="0">
              <a:spcBef>
                <a:spcPts val="0"/>
              </a:spcBef>
              <a:spcAft>
                <a:spcPts val="0"/>
              </a:spcAft>
            </a:pPr>
            <a:r>
              <a:rPr lang="en-US" altLang="zh-CN" dirty="0" err="1"/>
              <a:t>vLLM</a:t>
            </a:r>
            <a:r>
              <a:rPr lang="zh-CN" altLang="en-US" dirty="0"/>
              <a:t> </a:t>
            </a:r>
            <a:r>
              <a:rPr lang="en" altLang="zh-CN" dirty="0"/>
              <a:t>At every step, the scheduler</a:t>
            </a:r>
            <a:endParaRPr lang="zh-CN" altLang="en-US" dirty="0"/>
          </a:p>
        </p:txBody>
      </p:sp>
      <p:sp>
        <p:nvSpPr>
          <p:cNvPr id="5" name="内容占位符 4">
            <a:extLst>
              <a:ext uri="{FF2B5EF4-FFF2-40B4-BE49-F238E27FC236}">
                <a16:creationId xmlns:a16="http://schemas.microsoft.com/office/drawing/2014/main" id="{697AFDD9-420E-C365-AAC7-F25B32924FA2}"/>
              </a:ext>
            </a:extLst>
          </p:cNvPr>
          <p:cNvSpPr>
            <a:spLocks noGrp="1"/>
          </p:cNvSpPr>
          <p:nvPr>
            <p:ph sz="half" idx="1"/>
          </p:nvPr>
        </p:nvSpPr>
        <p:spPr>
          <a:xfrm>
            <a:off x="623635" y="1250731"/>
            <a:ext cx="10963473" cy="5104349"/>
          </a:xfrm>
        </p:spPr>
        <p:txBody>
          <a:bodyPr/>
          <a:lstStyle/>
          <a:p>
            <a:pPr rtl="0">
              <a:spcBef>
                <a:spcPts val="0"/>
              </a:spcBef>
              <a:spcAft>
                <a:spcPts val="0"/>
              </a:spcAft>
            </a:pPr>
            <a:endParaRPr lang="en" altLang="zh-CN" dirty="0"/>
          </a:p>
        </p:txBody>
      </p:sp>
      <p:pic>
        <p:nvPicPr>
          <p:cNvPr id="3" name="图片 2">
            <a:extLst>
              <a:ext uri="{FF2B5EF4-FFF2-40B4-BE49-F238E27FC236}">
                <a16:creationId xmlns:a16="http://schemas.microsoft.com/office/drawing/2014/main" id="{AD2CCF54-AF9F-95CF-0288-C5024B4339E6}"/>
              </a:ext>
            </a:extLst>
          </p:cNvPr>
          <p:cNvPicPr>
            <a:picLocks noChangeAspect="1"/>
          </p:cNvPicPr>
          <p:nvPr/>
        </p:nvPicPr>
        <p:blipFill>
          <a:blip r:embed="rId2"/>
          <a:stretch>
            <a:fillRect/>
          </a:stretch>
        </p:blipFill>
        <p:spPr>
          <a:xfrm>
            <a:off x="782388" y="1476829"/>
            <a:ext cx="10631986" cy="4650702"/>
          </a:xfrm>
          <a:prstGeom prst="rect">
            <a:avLst/>
          </a:prstGeom>
        </p:spPr>
      </p:pic>
    </p:spTree>
    <p:extLst>
      <p:ext uri="{BB962C8B-B14F-4D97-AF65-F5344CB8AC3E}">
        <p14:creationId xmlns:p14="http://schemas.microsoft.com/office/powerpoint/2010/main" val="1460218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02C2E-05A4-7E06-58E1-3401D6A0056D}"/>
              </a:ext>
            </a:extLst>
          </p:cNvPr>
          <p:cNvSpPr>
            <a:spLocks noGrp="1"/>
          </p:cNvSpPr>
          <p:nvPr>
            <p:ph type="title"/>
          </p:nvPr>
        </p:nvSpPr>
        <p:spPr/>
        <p:txBody>
          <a:bodyPr/>
          <a:lstStyle/>
          <a:p>
            <a:pPr rtl="0">
              <a:spcBef>
                <a:spcPts val="0"/>
              </a:spcBef>
              <a:spcAft>
                <a:spcPts val="0"/>
              </a:spcAft>
            </a:pPr>
            <a:r>
              <a:rPr lang="en-US" altLang="zh-CN" dirty="0" err="1"/>
              <a:t>vLLM</a:t>
            </a:r>
            <a:r>
              <a:rPr lang="zh-CN" altLang="en-US" dirty="0"/>
              <a:t> </a:t>
            </a:r>
            <a:r>
              <a:rPr lang="en" altLang="zh-CN" dirty="0"/>
              <a:t>At every step, the scheduler</a:t>
            </a:r>
            <a:endParaRPr lang="zh-CN" altLang="en-US" dirty="0"/>
          </a:p>
        </p:txBody>
      </p:sp>
      <p:sp>
        <p:nvSpPr>
          <p:cNvPr id="5" name="内容占位符 4">
            <a:extLst>
              <a:ext uri="{FF2B5EF4-FFF2-40B4-BE49-F238E27FC236}">
                <a16:creationId xmlns:a16="http://schemas.microsoft.com/office/drawing/2014/main" id="{697AFDD9-420E-C365-AAC7-F25B32924FA2}"/>
              </a:ext>
            </a:extLst>
          </p:cNvPr>
          <p:cNvSpPr>
            <a:spLocks noGrp="1"/>
          </p:cNvSpPr>
          <p:nvPr>
            <p:ph sz="half" idx="1"/>
          </p:nvPr>
        </p:nvSpPr>
        <p:spPr>
          <a:xfrm>
            <a:off x="623635" y="1250731"/>
            <a:ext cx="10963473" cy="5104349"/>
          </a:xfrm>
        </p:spPr>
        <p:txBody>
          <a:bodyPr/>
          <a:lstStyle/>
          <a:p>
            <a:pPr rtl="0">
              <a:spcBef>
                <a:spcPts val="0"/>
              </a:spcBef>
              <a:spcAft>
                <a:spcPts val="0"/>
              </a:spcAft>
            </a:pPr>
            <a:endParaRPr lang="en" altLang="zh-CN" dirty="0"/>
          </a:p>
        </p:txBody>
      </p:sp>
      <p:pic>
        <p:nvPicPr>
          <p:cNvPr id="2" name="图片 1">
            <a:extLst>
              <a:ext uri="{FF2B5EF4-FFF2-40B4-BE49-F238E27FC236}">
                <a16:creationId xmlns:a16="http://schemas.microsoft.com/office/drawing/2014/main" id="{92BA80E7-046D-C810-D79E-3505858ED644}"/>
              </a:ext>
            </a:extLst>
          </p:cNvPr>
          <p:cNvPicPr>
            <a:picLocks noChangeAspect="1"/>
          </p:cNvPicPr>
          <p:nvPr/>
        </p:nvPicPr>
        <p:blipFill>
          <a:blip r:embed="rId2"/>
          <a:stretch>
            <a:fillRect/>
          </a:stretch>
        </p:blipFill>
        <p:spPr>
          <a:xfrm>
            <a:off x="760269" y="1563175"/>
            <a:ext cx="10443758" cy="4479460"/>
          </a:xfrm>
          <a:prstGeom prst="rect">
            <a:avLst/>
          </a:prstGeom>
        </p:spPr>
      </p:pic>
    </p:spTree>
    <p:extLst>
      <p:ext uri="{BB962C8B-B14F-4D97-AF65-F5344CB8AC3E}">
        <p14:creationId xmlns:p14="http://schemas.microsoft.com/office/powerpoint/2010/main" val="219987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02C2E-05A4-7E06-58E1-3401D6A0056D}"/>
              </a:ext>
            </a:extLst>
          </p:cNvPr>
          <p:cNvSpPr>
            <a:spLocks noGrp="1"/>
          </p:cNvSpPr>
          <p:nvPr>
            <p:ph type="title"/>
          </p:nvPr>
        </p:nvSpPr>
        <p:spPr/>
        <p:txBody>
          <a:bodyPr/>
          <a:lstStyle/>
          <a:p>
            <a:pPr rtl="0">
              <a:spcBef>
                <a:spcPts val="0"/>
              </a:spcBef>
              <a:spcAft>
                <a:spcPts val="0"/>
              </a:spcAft>
            </a:pPr>
            <a:r>
              <a:rPr lang="en-US" altLang="zh-CN" dirty="0" err="1"/>
              <a:t>vLLM</a:t>
            </a:r>
            <a:r>
              <a:rPr lang="zh-CN" altLang="en-US" dirty="0"/>
              <a:t> </a:t>
            </a:r>
            <a:r>
              <a:rPr lang="en" altLang="zh-CN" dirty="0"/>
              <a:t>At every step, the scheduler</a:t>
            </a:r>
            <a:endParaRPr lang="zh-CN" altLang="en-US" dirty="0"/>
          </a:p>
        </p:txBody>
      </p:sp>
      <p:sp>
        <p:nvSpPr>
          <p:cNvPr id="5" name="内容占位符 4">
            <a:extLst>
              <a:ext uri="{FF2B5EF4-FFF2-40B4-BE49-F238E27FC236}">
                <a16:creationId xmlns:a16="http://schemas.microsoft.com/office/drawing/2014/main" id="{697AFDD9-420E-C365-AAC7-F25B32924FA2}"/>
              </a:ext>
            </a:extLst>
          </p:cNvPr>
          <p:cNvSpPr>
            <a:spLocks noGrp="1"/>
          </p:cNvSpPr>
          <p:nvPr>
            <p:ph sz="half" idx="1"/>
          </p:nvPr>
        </p:nvSpPr>
        <p:spPr>
          <a:xfrm>
            <a:off x="623635" y="1250731"/>
            <a:ext cx="10963473" cy="5104349"/>
          </a:xfrm>
        </p:spPr>
        <p:txBody>
          <a:bodyPr/>
          <a:lstStyle/>
          <a:p>
            <a:pPr rtl="0">
              <a:spcBef>
                <a:spcPts val="0"/>
              </a:spcBef>
              <a:spcAft>
                <a:spcPts val="0"/>
              </a:spcAft>
            </a:pPr>
            <a:endParaRPr lang="en" altLang="zh-CN" dirty="0"/>
          </a:p>
        </p:txBody>
      </p:sp>
      <p:pic>
        <p:nvPicPr>
          <p:cNvPr id="3" name="图片 2">
            <a:extLst>
              <a:ext uri="{FF2B5EF4-FFF2-40B4-BE49-F238E27FC236}">
                <a16:creationId xmlns:a16="http://schemas.microsoft.com/office/drawing/2014/main" id="{3EE9388D-B230-8347-4520-EC1AA9CA08E5}"/>
              </a:ext>
            </a:extLst>
          </p:cNvPr>
          <p:cNvPicPr>
            <a:picLocks noChangeAspect="1"/>
          </p:cNvPicPr>
          <p:nvPr/>
        </p:nvPicPr>
        <p:blipFill>
          <a:blip r:embed="rId2"/>
          <a:stretch>
            <a:fillRect/>
          </a:stretch>
        </p:blipFill>
        <p:spPr>
          <a:xfrm>
            <a:off x="751243" y="1357810"/>
            <a:ext cx="10734810" cy="4853804"/>
          </a:xfrm>
          <a:prstGeom prst="rect">
            <a:avLst/>
          </a:prstGeom>
        </p:spPr>
      </p:pic>
    </p:spTree>
    <p:extLst>
      <p:ext uri="{BB962C8B-B14F-4D97-AF65-F5344CB8AC3E}">
        <p14:creationId xmlns:p14="http://schemas.microsoft.com/office/powerpoint/2010/main" val="174961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02C2E-05A4-7E06-58E1-3401D6A0056D}"/>
              </a:ext>
            </a:extLst>
          </p:cNvPr>
          <p:cNvSpPr>
            <a:spLocks noGrp="1"/>
          </p:cNvSpPr>
          <p:nvPr>
            <p:ph type="title"/>
          </p:nvPr>
        </p:nvSpPr>
        <p:spPr/>
        <p:txBody>
          <a:bodyPr/>
          <a:lstStyle/>
          <a:p>
            <a:pPr rtl="0">
              <a:spcBef>
                <a:spcPts val="0"/>
              </a:spcBef>
              <a:spcAft>
                <a:spcPts val="0"/>
              </a:spcAft>
            </a:pPr>
            <a:r>
              <a:rPr lang="en-US" altLang="zh-CN" dirty="0" err="1"/>
              <a:t>vLLM</a:t>
            </a:r>
            <a:r>
              <a:rPr lang="zh-CN" altLang="en-US" dirty="0"/>
              <a:t> </a:t>
            </a:r>
            <a:r>
              <a:rPr lang="en" altLang="zh-CN" dirty="0"/>
              <a:t>At every step, the scheduler</a:t>
            </a:r>
            <a:endParaRPr lang="zh-CN" altLang="en-US" dirty="0"/>
          </a:p>
        </p:txBody>
      </p:sp>
      <p:sp>
        <p:nvSpPr>
          <p:cNvPr id="5" name="内容占位符 4">
            <a:extLst>
              <a:ext uri="{FF2B5EF4-FFF2-40B4-BE49-F238E27FC236}">
                <a16:creationId xmlns:a16="http://schemas.microsoft.com/office/drawing/2014/main" id="{697AFDD9-420E-C365-AAC7-F25B32924FA2}"/>
              </a:ext>
            </a:extLst>
          </p:cNvPr>
          <p:cNvSpPr>
            <a:spLocks noGrp="1"/>
          </p:cNvSpPr>
          <p:nvPr>
            <p:ph sz="half" idx="1"/>
          </p:nvPr>
        </p:nvSpPr>
        <p:spPr>
          <a:xfrm>
            <a:off x="623635" y="1250731"/>
            <a:ext cx="10963473" cy="5104349"/>
          </a:xfrm>
        </p:spPr>
        <p:txBody>
          <a:bodyPr/>
          <a:lstStyle/>
          <a:p>
            <a:pPr rtl="0">
              <a:spcBef>
                <a:spcPts val="0"/>
              </a:spcBef>
              <a:spcAft>
                <a:spcPts val="0"/>
              </a:spcAft>
            </a:pPr>
            <a:endParaRPr lang="en" altLang="zh-CN" dirty="0"/>
          </a:p>
        </p:txBody>
      </p:sp>
      <p:pic>
        <p:nvPicPr>
          <p:cNvPr id="2" name="图片 1">
            <a:extLst>
              <a:ext uri="{FF2B5EF4-FFF2-40B4-BE49-F238E27FC236}">
                <a16:creationId xmlns:a16="http://schemas.microsoft.com/office/drawing/2014/main" id="{899F10F7-63B4-4831-C839-0D5A510C4220}"/>
              </a:ext>
            </a:extLst>
          </p:cNvPr>
          <p:cNvPicPr>
            <a:picLocks noChangeAspect="1"/>
          </p:cNvPicPr>
          <p:nvPr/>
        </p:nvPicPr>
        <p:blipFill>
          <a:blip r:embed="rId2"/>
          <a:stretch>
            <a:fillRect/>
          </a:stretch>
        </p:blipFill>
        <p:spPr>
          <a:xfrm>
            <a:off x="1623478" y="1250731"/>
            <a:ext cx="8949805" cy="5173802"/>
          </a:xfrm>
          <a:prstGeom prst="rect">
            <a:avLst/>
          </a:prstGeom>
        </p:spPr>
      </p:pic>
    </p:spTree>
    <p:extLst>
      <p:ext uri="{BB962C8B-B14F-4D97-AF65-F5344CB8AC3E}">
        <p14:creationId xmlns:p14="http://schemas.microsoft.com/office/powerpoint/2010/main" val="287251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02C2E-05A4-7E06-58E1-3401D6A0056D}"/>
              </a:ext>
            </a:extLst>
          </p:cNvPr>
          <p:cNvSpPr>
            <a:spLocks noGrp="1"/>
          </p:cNvSpPr>
          <p:nvPr>
            <p:ph type="title"/>
          </p:nvPr>
        </p:nvSpPr>
        <p:spPr/>
        <p:txBody>
          <a:bodyPr/>
          <a:lstStyle/>
          <a:p>
            <a:pPr rtl="0">
              <a:spcBef>
                <a:spcPts val="0"/>
              </a:spcBef>
              <a:spcAft>
                <a:spcPts val="0"/>
              </a:spcAft>
            </a:pPr>
            <a:r>
              <a:rPr lang="en-US" altLang="zh-CN" dirty="0" err="1"/>
              <a:t>vLLM</a:t>
            </a:r>
            <a:r>
              <a:rPr lang="zh-CN" altLang="en-US" dirty="0"/>
              <a:t> </a:t>
            </a:r>
            <a:r>
              <a:rPr lang="en" altLang="zh-CN" dirty="0"/>
              <a:t>At every step, the scheduler</a:t>
            </a:r>
            <a:endParaRPr lang="zh-CN" altLang="en-US" dirty="0"/>
          </a:p>
        </p:txBody>
      </p:sp>
      <p:sp>
        <p:nvSpPr>
          <p:cNvPr id="5" name="内容占位符 4">
            <a:extLst>
              <a:ext uri="{FF2B5EF4-FFF2-40B4-BE49-F238E27FC236}">
                <a16:creationId xmlns:a16="http://schemas.microsoft.com/office/drawing/2014/main" id="{697AFDD9-420E-C365-AAC7-F25B32924FA2}"/>
              </a:ext>
            </a:extLst>
          </p:cNvPr>
          <p:cNvSpPr>
            <a:spLocks noGrp="1"/>
          </p:cNvSpPr>
          <p:nvPr>
            <p:ph sz="half" idx="1"/>
          </p:nvPr>
        </p:nvSpPr>
        <p:spPr>
          <a:xfrm>
            <a:off x="623635" y="1250731"/>
            <a:ext cx="10963473" cy="5104349"/>
          </a:xfrm>
        </p:spPr>
        <p:txBody>
          <a:bodyPr anchor="ctr"/>
          <a:lstStyle/>
          <a:p>
            <a:pPr marL="492125" indent="-482600">
              <a:spcAft>
                <a:spcPts val="1000"/>
              </a:spcAft>
              <a:buFont typeface="+mj-lt"/>
              <a:buAutoNum type="arabicPeriod"/>
            </a:pPr>
            <a:r>
              <a:rPr lang="en" altLang="zh-CN" sz="2400" b="0" i="0" u="none" strike="noStrike" dirty="0">
                <a:solidFill>
                  <a:srgbClr val="000000"/>
                </a:solidFill>
                <a:effectLst/>
                <a:latin typeface="Lexend" pitchFamily="2" charset="0"/>
              </a:rPr>
              <a:t>Core component: </a:t>
            </a:r>
            <a:r>
              <a:rPr lang="en" altLang="zh-CN" sz="2400" b="0" i="0" u="none" strike="noStrike" dirty="0" err="1">
                <a:solidFill>
                  <a:srgbClr val="4985E8"/>
                </a:solidFill>
                <a:effectLst/>
                <a:latin typeface="Lexend" pitchFamily="2" charset="0"/>
              </a:rPr>
              <a:t>LLMEngine</a:t>
            </a:r>
            <a:endParaRPr lang="en" altLang="zh-CN" sz="2400" b="0" i="0" u="none" strike="noStrike" dirty="0">
              <a:solidFill>
                <a:srgbClr val="4985E8"/>
              </a:solidFill>
              <a:effectLst/>
              <a:latin typeface="Lexend" pitchFamily="2" charset="0"/>
            </a:endParaRPr>
          </a:p>
          <a:p>
            <a:pPr marL="492125" indent="-482600">
              <a:spcAft>
                <a:spcPts val="1000"/>
              </a:spcAft>
              <a:buFont typeface="+mj-lt"/>
              <a:buAutoNum type="arabicPeriod"/>
            </a:pPr>
            <a:r>
              <a:rPr lang="en" altLang="zh-CN" sz="2400" b="0" i="0" u="none" strike="noStrike" dirty="0">
                <a:solidFill>
                  <a:srgbClr val="000000"/>
                </a:solidFill>
                <a:effectLst/>
                <a:latin typeface="Lexend" pitchFamily="2" charset="0"/>
              </a:rPr>
              <a:t>Centralized controller → Distributed workers</a:t>
            </a:r>
          </a:p>
          <a:p>
            <a:pPr marL="492125" indent="-482600">
              <a:spcAft>
                <a:spcPts val="1000"/>
              </a:spcAft>
              <a:buFont typeface="+mj-lt"/>
              <a:buAutoNum type="arabicPeriod"/>
            </a:pPr>
            <a:r>
              <a:rPr lang="en" altLang="zh-CN" sz="2400" b="0" i="0" u="none" strike="noStrike" dirty="0">
                <a:solidFill>
                  <a:srgbClr val="000000"/>
                </a:solidFill>
                <a:effectLst/>
                <a:latin typeface="Lexend" pitchFamily="2" charset="0"/>
              </a:rPr>
              <a:t>Scheduler prepares the requests at each step</a:t>
            </a:r>
          </a:p>
          <a:p>
            <a:pPr marL="492125" indent="-482600">
              <a:spcAft>
                <a:spcPts val="1000"/>
              </a:spcAft>
              <a:buFont typeface="+mj-lt"/>
              <a:buAutoNum type="arabicPeriod"/>
            </a:pPr>
            <a:r>
              <a:rPr lang="en" altLang="zh-CN" sz="2400" b="0" i="0" u="none" strike="noStrike" dirty="0">
                <a:solidFill>
                  <a:srgbClr val="000000"/>
                </a:solidFill>
                <a:effectLst/>
                <a:latin typeface="Lexend" pitchFamily="2" charset="0"/>
              </a:rPr>
              <a:t>Workers run the model with </a:t>
            </a:r>
            <a:r>
              <a:rPr lang="en" altLang="zh-CN" sz="2400" b="0" i="0" u="none" strike="noStrike" dirty="0" err="1">
                <a:solidFill>
                  <a:srgbClr val="4A86E8"/>
                </a:solidFill>
                <a:effectLst/>
                <a:latin typeface="Lexend" pitchFamily="2" charset="0"/>
              </a:rPr>
              <a:t>PagedAttention</a:t>
            </a:r>
            <a:endParaRPr lang="en" altLang="zh-CN" sz="2400" b="0" i="0" u="none" strike="noStrike" dirty="0">
              <a:solidFill>
                <a:srgbClr val="000000"/>
              </a:solidFill>
              <a:effectLst/>
              <a:latin typeface="Lexend" pitchFamily="2" charset="0"/>
            </a:endParaRPr>
          </a:p>
        </p:txBody>
      </p:sp>
    </p:spTree>
    <p:extLst>
      <p:ext uri="{BB962C8B-B14F-4D97-AF65-F5344CB8AC3E}">
        <p14:creationId xmlns:p14="http://schemas.microsoft.com/office/powerpoint/2010/main" val="3735335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F9020ED-5B8E-729C-7ABC-91E7CD07A97A}"/>
              </a:ext>
            </a:extLst>
          </p:cNvPr>
          <p:cNvSpPr>
            <a:spLocks noGrp="1"/>
          </p:cNvSpPr>
          <p:nvPr>
            <p:ph type="title"/>
          </p:nvPr>
        </p:nvSpPr>
        <p:spPr/>
        <p:txBody>
          <a:bodyPr/>
          <a:lstStyle/>
          <a:p>
            <a:r>
              <a:rPr lang="en-US" altLang="zh-CN" dirty="0"/>
              <a:t>VLLM</a:t>
            </a:r>
            <a:r>
              <a:rPr lang="zh-CN" altLang="en-US" dirty="0"/>
              <a:t> </a:t>
            </a:r>
            <a:r>
              <a:rPr lang="en" altLang="zh-CN" dirty="0" err="1"/>
              <a:t>LLMEngine</a:t>
            </a:r>
            <a:r>
              <a:rPr lang="en" altLang="zh-CN" dirty="0"/>
              <a:t> </a:t>
            </a:r>
            <a:r>
              <a:rPr lang="en-US" altLang="zh-CN" dirty="0"/>
              <a:t>2</a:t>
            </a:r>
            <a:r>
              <a:rPr lang="zh-CN" altLang="en-US" dirty="0"/>
              <a:t> </a:t>
            </a:r>
            <a:r>
              <a:rPr lang="en-US" altLang="zh-CN" dirty="0"/>
              <a:t>Core</a:t>
            </a:r>
            <a:endParaRPr lang="zh-CN" altLang="en-US" dirty="0"/>
          </a:p>
        </p:txBody>
      </p:sp>
      <p:pic>
        <p:nvPicPr>
          <p:cNvPr id="8194" name="Picture 2">
            <a:extLst>
              <a:ext uri="{FF2B5EF4-FFF2-40B4-BE49-F238E27FC236}">
                <a16:creationId xmlns:a16="http://schemas.microsoft.com/office/drawing/2014/main" id="{71C031E4-494B-5E79-0798-0BB862B9E5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35" t="4040" r="2260" b="3405"/>
          <a:stretch/>
        </p:blipFill>
        <p:spPr bwMode="auto">
          <a:xfrm>
            <a:off x="3384331" y="1456671"/>
            <a:ext cx="8370283" cy="4801908"/>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4">
            <a:extLst>
              <a:ext uri="{FF2B5EF4-FFF2-40B4-BE49-F238E27FC236}">
                <a16:creationId xmlns:a16="http://schemas.microsoft.com/office/drawing/2014/main" id="{F8B647DA-E8C7-537D-38DF-4DDE05D4C0BF}"/>
              </a:ext>
            </a:extLst>
          </p:cNvPr>
          <p:cNvSpPr>
            <a:spLocks noGrp="1"/>
          </p:cNvSpPr>
          <p:nvPr>
            <p:ph sz="half" idx="1"/>
          </p:nvPr>
        </p:nvSpPr>
        <p:spPr>
          <a:xfrm>
            <a:off x="388883" y="1360170"/>
            <a:ext cx="2995448" cy="4994910"/>
          </a:xfrm>
        </p:spPr>
        <p:txBody>
          <a:bodyPr anchor="ctr"/>
          <a:lstStyle/>
          <a:p>
            <a:pPr marL="457200" indent="-457200" algn="l">
              <a:buFont typeface="+mj-lt"/>
              <a:buAutoNum type="arabicPeriod"/>
            </a:pPr>
            <a:r>
              <a:rPr lang="zh-CN" altLang="en-US" dirty="0"/>
              <a:t>请求调度 </a:t>
            </a:r>
            <a:r>
              <a:rPr lang="en" altLang="zh-CN" dirty="0">
                <a:solidFill>
                  <a:srgbClr val="4985E8"/>
                </a:solidFill>
              </a:rPr>
              <a:t>Scheduler</a:t>
            </a:r>
            <a:r>
              <a:rPr lang="zh-CN" altLang="en-US" dirty="0">
                <a:solidFill>
                  <a:srgbClr val="4985E8"/>
                </a:solidFill>
              </a:rPr>
              <a:t> </a:t>
            </a:r>
            <a:r>
              <a:rPr lang="zh-CN" altLang="en-US" dirty="0"/>
              <a:t>等待队列中选择要处理请求</a:t>
            </a:r>
            <a:endParaRPr lang="en-US" altLang="zh-CN" dirty="0"/>
          </a:p>
          <a:p>
            <a:pPr marL="457200" indent="-457200" algn="l">
              <a:buFont typeface="+mj-lt"/>
              <a:buAutoNum type="arabicPeriod"/>
            </a:pPr>
            <a:endParaRPr lang="en-US" altLang="zh-CN" dirty="0"/>
          </a:p>
          <a:p>
            <a:pPr marL="457200" indent="-457200">
              <a:buFont typeface="+mj-lt"/>
              <a:buAutoNum type="arabicPeriod"/>
            </a:pPr>
            <a:r>
              <a:rPr lang="zh-CN" altLang="en-US" dirty="0"/>
              <a:t>负责推理 </a:t>
            </a:r>
            <a:r>
              <a:rPr lang="en" altLang="zh-CN" dirty="0">
                <a:solidFill>
                  <a:srgbClr val="4985E8"/>
                </a:solidFill>
              </a:rPr>
              <a:t>Worker</a:t>
            </a:r>
            <a:r>
              <a:rPr lang="zh-CN" altLang="en-US" dirty="0"/>
              <a:t> 使用模型对被调度请求进行推理</a:t>
            </a:r>
          </a:p>
        </p:txBody>
      </p:sp>
    </p:spTree>
    <p:extLst>
      <p:ext uri="{BB962C8B-B14F-4D97-AF65-F5344CB8AC3E}">
        <p14:creationId xmlns:p14="http://schemas.microsoft.com/office/powerpoint/2010/main" val="300403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6706A-F449-5D52-1755-4539DACA615C}"/>
              </a:ext>
            </a:extLst>
          </p:cNvPr>
          <p:cNvSpPr>
            <a:spLocks noGrp="1"/>
          </p:cNvSpPr>
          <p:nvPr>
            <p:ph type="title"/>
          </p:nvPr>
        </p:nvSpPr>
        <p:spPr/>
        <p:txBody>
          <a:bodyPr/>
          <a:lstStyle/>
          <a:p>
            <a:pPr algn="just" rtl="0">
              <a:spcBef>
                <a:spcPts val="1600"/>
              </a:spcBef>
              <a:spcAft>
                <a:spcPts val="400"/>
              </a:spcAft>
            </a:pPr>
            <a:r>
              <a:rPr lang="en" altLang="zh-CN" dirty="0"/>
              <a:t>LLM </a:t>
            </a:r>
            <a:r>
              <a:rPr lang="zh-CN" altLang="en-US" dirty="0"/>
              <a:t>推理过程</a:t>
            </a:r>
          </a:p>
        </p:txBody>
      </p:sp>
      <p:pic>
        <p:nvPicPr>
          <p:cNvPr id="5" name="图片 4">
            <a:extLst>
              <a:ext uri="{FF2B5EF4-FFF2-40B4-BE49-F238E27FC236}">
                <a16:creationId xmlns:a16="http://schemas.microsoft.com/office/drawing/2014/main" id="{A97CE1A2-ADA7-9143-56AE-1164400F0D64}"/>
              </a:ext>
            </a:extLst>
          </p:cNvPr>
          <p:cNvPicPr>
            <a:picLocks noChangeAspect="1"/>
          </p:cNvPicPr>
          <p:nvPr/>
        </p:nvPicPr>
        <p:blipFill rotWithShape="1">
          <a:blip r:embed="rId2">
            <a:extLst>
              <a:ext uri="{28A0092B-C50C-407E-A947-70E740481C1C}">
                <a14:useLocalDpi xmlns:a14="http://schemas.microsoft.com/office/drawing/2010/main" val="0"/>
              </a:ext>
            </a:extLst>
          </a:blip>
          <a:srcRect t="13647" b="8060"/>
          <a:stretch/>
        </p:blipFill>
        <p:spPr>
          <a:xfrm>
            <a:off x="539552" y="1481960"/>
            <a:ext cx="11312399" cy="4680992"/>
          </a:xfrm>
          <a:prstGeom prst="rect">
            <a:avLst/>
          </a:prstGeom>
        </p:spPr>
      </p:pic>
      <p:sp>
        <p:nvSpPr>
          <p:cNvPr id="4" name="文本框 3">
            <a:extLst>
              <a:ext uri="{FF2B5EF4-FFF2-40B4-BE49-F238E27FC236}">
                <a16:creationId xmlns:a16="http://schemas.microsoft.com/office/drawing/2014/main" id="{FFBF8FD0-D7FA-C03B-CCE9-7EFA5BB34CE2}"/>
              </a:ext>
            </a:extLst>
          </p:cNvPr>
          <p:cNvSpPr txBox="1"/>
          <p:nvPr/>
        </p:nvSpPr>
        <p:spPr>
          <a:xfrm>
            <a:off x="4689995" y="5769745"/>
            <a:ext cx="3610302" cy="523220"/>
          </a:xfrm>
          <a:prstGeom prst="rect">
            <a:avLst/>
          </a:prstGeom>
          <a:noFill/>
        </p:spPr>
        <p:txBody>
          <a:bodyPr wrap="square">
            <a:spAutoFit/>
          </a:bodyPr>
          <a:lstStyle/>
          <a:p>
            <a:pPr algn="ctr" rtl="0" fontAlgn="base">
              <a:spcBef>
                <a:spcPts val="0"/>
              </a:spcBef>
              <a:spcAft>
                <a:spcPts val="1000"/>
              </a:spcAft>
            </a:pPr>
            <a:r>
              <a:rPr lang="en" altLang="zh-CN" sz="2800" b="1" dirty="0">
                <a:solidFill>
                  <a:srgbClr val="C00000"/>
                </a:solidFill>
                <a:latin typeface="Lexend" pitchFamily="2" charset="0"/>
              </a:rPr>
              <a:t>Decoding</a:t>
            </a:r>
            <a:endParaRPr lang="en-US" altLang="zh-CN" sz="2800" b="1" dirty="0">
              <a:solidFill>
                <a:srgbClr val="C00000"/>
              </a:solidFill>
              <a:latin typeface="Lexend" pitchFamily="2" charset="0"/>
            </a:endParaRPr>
          </a:p>
        </p:txBody>
      </p:sp>
      <p:sp>
        <p:nvSpPr>
          <p:cNvPr id="6" name="文本框 5">
            <a:extLst>
              <a:ext uri="{FF2B5EF4-FFF2-40B4-BE49-F238E27FC236}">
                <a16:creationId xmlns:a16="http://schemas.microsoft.com/office/drawing/2014/main" id="{788E6462-3044-721F-D42A-5F5927FD9F4A}"/>
              </a:ext>
            </a:extLst>
          </p:cNvPr>
          <p:cNvSpPr txBox="1"/>
          <p:nvPr/>
        </p:nvSpPr>
        <p:spPr>
          <a:xfrm>
            <a:off x="1303187" y="1140983"/>
            <a:ext cx="3610302" cy="523220"/>
          </a:xfrm>
          <a:prstGeom prst="rect">
            <a:avLst/>
          </a:prstGeom>
          <a:noFill/>
        </p:spPr>
        <p:txBody>
          <a:bodyPr wrap="square">
            <a:spAutoFit/>
          </a:bodyPr>
          <a:lstStyle/>
          <a:p>
            <a:pPr algn="ctr" rtl="0" fontAlgn="base">
              <a:spcBef>
                <a:spcPts val="0"/>
              </a:spcBef>
              <a:spcAft>
                <a:spcPts val="1000"/>
              </a:spcAft>
            </a:pPr>
            <a:r>
              <a:rPr lang="en" altLang="zh-CN" sz="2800" b="1" dirty="0">
                <a:solidFill>
                  <a:srgbClr val="C00000"/>
                </a:solidFill>
                <a:latin typeface="Lexend" pitchFamily="2" charset="0"/>
              </a:rPr>
              <a:t>Prefill</a:t>
            </a:r>
            <a:endParaRPr lang="en-US" altLang="zh-CN" sz="2800" b="1" dirty="0">
              <a:solidFill>
                <a:srgbClr val="C00000"/>
              </a:solidFill>
              <a:latin typeface="Lexend" pitchFamily="2" charset="0"/>
            </a:endParaRPr>
          </a:p>
        </p:txBody>
      </p:sp>
    </p:spTree>
    <p:extLst>
      <p:ext uri="{BB962C8B-B14F-4D97-AF65-F5344CB8AC3E}">
        <p14:creationId xmlns:p14="http://schemas.microsoft.com/office/powerpoint/2010/main" val="3804737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A926228-F749-6678-88DC-B685DE4E361B}"/>
              </a:ext>
            </a:extLst>
          </p:cNvPr>
          <p:cNvSpPr>
            <a:spLocks noGrp="1"/>
          </p:cNvSpPr>
          <p:nvPr>
            <p:ph type="title"/>
          </p:nvPr>
        </p:nvSpPr>
        <p:spPr/>
        <p:txBody>
          <a:bodyPr/>
          <a:lstStyle/>
          <a:p>
            <a:r>
              <a:rPr lang="en-US" altLang="zh-CN" dirty="0"/>
              <a:t>VLLM</a:t>
            </a:r>
            <a:r>
              <a:rPr lang="zh-CN" altLang="en-US" dirty="0"/>
              <a:t> </a:t>
            </a:r>
            <a:r>
              <a:rPr lang="en-US" altLang="zh-CN" dirty="0"/>
              <a:t>Worker</a:t>
            </a:r>
            <a:r>
              <a:rPr lang="zh-CN" altLang="en-US" dirty="0"/>
              <a:t> </a:t>
            </a:r>
            <a:r>
              <a:rPr lang="en-US" altLang="zh-CN" dirty="0"/>
              <a:t>Init</a:t>
            </a:r>
            <a:endParaRPr lang="zh-CN" altLang="en-US" dirty="0"/>
          </a:p>
        </p:txBody>
      </p:sp>
      <p:sp>
        <p:nvSpPr>
          <p:cNvPr id="5" name="内容占位符 4">
            <a:extLst>
              <a:ext uri="{FF2B5EF4-FFF2-40B4-BE49-F238E27FC236}">
                <a16:creationId xmlns:a16="http://schemas.microsoft.com/office/drawing/2014/main" id="{DF2A9561-1220-1CF9-3A3B-76247DD9E855}"/>
              </a:ext>
            </a:extLst>
          </p:cNvPr>
          <p:cNvSpPr>
            <a:spLocks noGrp="1"/>
          </p:cNvSpPr>
          <p:nvPr>
            <p:ph sz="half" idx="1"/>
          </p:nvPr>
        </p:nvSpPr>
        <p:spPr/>
        <p:txBody>
          <a:bodyPr/>
          <a:lstStyle/>
          <a:p>
            <a:endParaRPr lang="zh-CN" altLang="en-US"/>
          </a:p>
        </p:txBody>
      </p:sp>
      <p:pic>
        <p:nvPicPr>
          <p:cNvPr id="9218" name="Picture 2">
            <a:extLst>
              <a:ext uri="{FF2B5EF4-FFF2-40B4-BE49-F238E27FC236}">
                <a16:creationId xmlns:a16="http://schemas.microsoft.com/office/drawing/2014/main" id="{235846FD-3187-338D-CDE0-29F4ED338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273" y="1147604"/>
            <a:ext cx="7364216" cy="540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676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C1F9-1418-D6F1-2AAB-0921B3C1F5A2}"/>
              </a:ext>
            </a:extLst>
          </p:cNvPr>
          <p:cNvSpPr>
            <a:spLocks noGrp="1"/>
          </p:cNvSpPr>
          <p:nvPr>
            <p:ph type="title"/>
          </p:nvPr>
        </p:nvSpPr>
        <p:spPr/>
        <p:txBody>
          <a:bodyPr/>
          <a:lstStyle/>
          <a:p>
            <a:r>
              <a:rPr lang="en-US" altLang="zh-CN" dirty="0"/>
              <a:t>VLLM</a:t>
            </a:r>
            <a:r>
              <a:rPr lang="zh-CN" altLang="en-US" dirty="0"/>
              <a:t> </a:t>
            </a:r>
            <a:r>
              <a:rPr lang="en-US" altLang="zh-CN" dirty="0"/>
              <a:t>Worker</a:t>
            </a:r>
            <a:r>
              <a:rPr lang="zh-CN" altLang="en-US" dirty="0"/>
              <a:t> </a:t>
            </a:r>
            <a:r>
              <a:rPr lang="en-US" altLang="zh-CN" dirty="0"/>
              <a:t>1th</a:t>
            </a:r>
            <a:r>
              <a:rPr lang="zh-CN" altLang="en-US" dirty="0"/>
              <a:t> </a:t>
            </a:r>
            <a:r>
              <a:rPr lang="en-US" altLang="zh-CN" dirty="0" err="1"/>
              <a:t>iter</a:t>
            </a:r>
            <a:endParaRPr kumimoji="1" lang="zh-CN" altLang="en-US" dirty="0"/>
          </a:p>
        </p:txBody>
      </p:sp>
      <p:sp>
        <p:nvSpPr>
          <p:cNvPr id="3" name="内容占位符 2">
            <a:extLst>
              <a:ext uri="{FF2B5EF4-FFF2-40B4-BE49-F238E27FC236}">
                <a16:creationId xmlns:a16="http://schemas.microsoft.com/office/drawing/2014/main" id="{6254E50C-DFA0-6C83-2A10-7F88CA302DBF}"/>
              </a:ext>
            </a:extLst>
          </p:cNvPr>
          <p:cNvSpPr>
            <a:spLocks noGrp="1"/>
          </p:cNvSpPr>
          <p:nvPr>
            <p:ph sz="half" idx="1"/>
          </p:nvPr>
        </p:nvSpPr>
        <p:spPr/>
        <p:txBody>
          <a:bodyPr/>
          <a:lstStyle/>
          <a:p>
            <a:endParaRPr kumimoji="1" lang="zh-CN" altLang="en-US"/>
          </a:p>
        </p:txBody>
      </p:sp>
      <p:pic>
        <p:nvPicPr>
          <p:cNvPr id="10242" name="Picture 2">
            <a:extLst>
              <a:ext uri="{FF2B5EF4-FFF2-40B4-BE49-F238E27FC236}">
                <a16:creationId xmlns:a16="http://schemas.microsoft.com/office/drawing/2014/main" id="{77679784-FB4A-CF9C-D3D3-E2C73B516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907" y="1067529"/>
            <a:ext cx="7556938" cy="5541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773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C1F9-1418-D6F1-2AAB-0921B3C1F5A2}"/>
              </a:ext>
            </a:extLst>
          </p:cNvPr>
          <p:cNvSpPr>
            <a:spLocks noGrp="1"/>
          </p:cNvSpPr>
          <p:nvPr>
            <p:ph type="title"/>
          </p:nvPr>
        </p:nvSpPr>
        <p:spPr/>
        <p:txBody>
          <a:bodyPr/>
          <a:lstStyle/>
          <a:p>
            <a:r>
              <a:rPr lang="zh-CN" altLang="en-US" dirty="0"/>
              <a:t> </a:t>
            </a:r>
          </a:p>
        </p:txBody>
      </p:sp>
      <p:sp>
        <p:nvSpPr>
          <p:cNvPr id="16" name="内容占位符 15">
            <a:extLst>
              <a:ext uri="{FF2B5EF4-FFF2-40B4-BE49-F238E27FC236}">
                <a16:creationId xmlns:a16="http://schemas.microsoft.com/office/drawing/2014/main" id="{01C39F80-3623-0CAD-41C4-2E10C38A57CB}"/>
              </a:ext>
            </a:extLst>
          </p:cNvPr>
          <p:cNvSpPr>
            <a:spLocks noGrp="1"/>
          </p:cNvSpPr>
          <p:nvPr>
            <p:ph sz="half" idx="1"/>
          </p:nvPr>
        </p:nvSpPr>
        <p:spPr/>
        <p:txBody>
          <a:bodyPr/>
          <a:lstStyle/>
          <a:p>
            <a:endParaRPr lang="zh-CN" altLang="en-US"/>
          </a:p>
        </p:txBody>
      </p:sp>
      <p:pic>
        <p:nvPicPr>
          <p:cNvPr id="17" name="Picture 2">
            <a:extLst>
              <a:ext uri="{FF2B5EF4-FFF2-40B4-BE49-F238E27FC236}">
                <a16:creationId xmlns:a16="http://schemas.microsoft.com/office/drawing/2014/main" id="{A9EFB0F4-5E23-6DB2-D505-FD41B2DA2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170" y="1065862"/>
            <a:ext cx="7628422" cy="5594089"/>
          </a:xfrm>
          <a:prstGeom prst="rect">
            <a:avLst/>
          </a:prstGeom>
          <a:noFill/>
          <a:extLst>
            <a:ext uri="{909E8E84-426E-40DD-AFC4-6F175D3DCCD1}">
              <a14:hiddenFill xmlns:a14="http://schemas.microsoft.com/office/drawing/2010/main">
                <a:solidFill>
                  <a:srgbClr val="FFFFFF"/>
                </a:solidFill>
              </a14:hiddenFill>
            </a:ext>
          </a:extLst>
        </p:spPr>
      </p:pic>
      <p:sp>
        <p:nvSpPr>
          <p:cNvPr id="18" name="标题 1">
            <a:extLst>
              <a:ext uri="{FF2B5EF4-FFF2-40B4-BE49-F238E27FC236}">
                <a16:creationId xmlns:a16="http://schemas.microsoft.com/office/drawing/2014/main" id="{829D4A28-A213-626E-E46D-5236801777E2}"/>
              </a:ext>
            </a:extLst>
          </p:cNvPr>
          <p:cNvSpPr txBox="1">
            <a:spLocks/>
          </p:cNvSpPr>
          <p:nvPr/>
        </p:nvSpPr>
        <p:spPr>
          <a:xfrm>
            <a:off x="481757" y="476672"/>
            <a:ext cx="11161239" cy="589190"/>
          </a:xfrm>
          <a:prstGeom prst="rect">
            <a:avLst/>
          </a:prstGeom>
        </p:spPr>
        <p:txBody>
          <a:bodyPr anchor="ctr"/>
          <a:lstStyle>
            <a:lvl1pPr algn="l" defTabSz="1219200" rtl="0" eaLnBrk="1" latinLnBrk="0" hangingPunct="1">
              <a:spcBef>
                <a:spcPct val="0"/>
              </a:spcBef>
              <a:buNone/>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VLLM</a:t>
            </a:r>
            <a:r>
              <a:rPr lang="en-US" dirty="0"/>
              <a:t> </a:t>
            </a:r>
            <a:r>
              <a:rPr lang="en-US" altLang="zh-CN" dirty="0"/>
              <a:t>Worker</a:t>
            </a:r>
            <a:r>
              <a:rPr lang="en-US" dirty="0"/>
              <a:t> </a:t>
            </a:r>
            <a:r>
              <a:rPr lang="en-US" altLang="zh-CN" dirty="0"/>
              <a:t>2th</a:t>
            </a:r>
            <a:r>
              <a:rPr lang="en-US" dirty="0"/>
              <a:t> </a:t>
            </a:r>
            <a:r>
              <a:rPr lang="en-US" altLang="zh-CN" dirty="0" err="1"/>
              <a:t>iter</a:t>
            </a:r>
            <a:endParaRPr kumimoji="1" lang="en-US" dirty="0"/>
          </a:p>
        </p:txBody>
      </p:sp>
    </p:spTree>
    <p:extLst>
      <p:ext uri="{BB962C8B-B14F-4D97-AF65-F5344CB8AC3E}">
        <p14:creationId xmlns:p14="http://schemas.microsoft.com/office/powerpoint/2010/main" val="376631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1B3F34-D03B-D75D-DF3B-4175E2D42AC7}"/>
              </a:ext>
            </a:extLst>
          </p:cNvPr>
          <p:cNvSpPr>
            <a:spLocks noGrp="1"/>
          </p:cNvSpPr>
          <p:nvPr>
            <p:ph type="title"/>
          </p:nvPr>
        </p:nvSpPr>
        <p:spPr/>
        <p:txBody>
          <a:bodyPr/>
          <a:lstStyle/>
          <a:p>
            <a:r>
              <a:rPr lang="en" altLang="zh-CN" dirty="0" err="1"/>
              <a:t>LLMEngine</a:t>
            </a:r>
            <a:endParaRPr lang="zh-CN" altLang="en-US" dirty="0"/>
          </a:p>
        </p:txBody>
      </p:sp>
      <p:sp>
        <p:nvSpPr>
          <p:cNvPr id="5" name="内容占位符 4">
            <a:extLst>
              <a:ext uri="{FF2B5EF4-FFF2-40B4-BE49-F238E27FC236}">
                <a16:creationId xmlns:a16="http://schemas.microsoft.com/office/drawing/2014/main" id="{B412250B-08AE-D8D4-6238-9BDA332EB2F4}"/>
              </a:ext>
            </a:extLst>
          </p:cNvPr>
          <p:cNvSpPr>
            <a:spLocks noGrp="1"/>
          </p:cNvSpPr>
          <p:nvPr>
            <p:ph sz="half" idx="1"/>
          </p:nvPr>
        </p:nvSpPr>
        <p:spPr/>
        <p:txBody>
          <a:bodyPr/>
          <a:lstStyle/>
          <a:p>
            <a:endParaRPr lang="zh-CN" altLang="en-US"/>
          </a:p>
        </p:txBody>
      </p:sp>
      <p:pic>
        <p:nvPicPr>
          <p:cNvPr id="12290" name="Picture 2">
            <a:extLst>
              <a:ext uri="{FF2B5EF4-FFF2-40B4-BE49-F238E27FC236}">
                <a16:creationId xmlns:a16="http://schemas.microsoft.com/office/drawing/2014/main" id="{4225E996-FC88-4DCA-D793-FCBE6FB53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2" y="1535199"/>
            <a:ext cx="11093066" cy="464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708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1B3F34-D03B-D75D-DF3B-4175E2D42AC7}"/>
              </a:ext>
            </a:extLst>
          </p:cNvPr>
          <p:cNvSpPr>
            <a:spLocks noGrp="1"/>
          </p:cNvSpPr>
          <p:nvPr>
            <p:ph type="title"/>
          </p:nvPr>
        </p:nvSpPr>
        <p:spPr/>
        <p:txBody>
          <a:bodyPr/>
          <a:lstStyle/>
          <a:p>
            <a:r>
              <a:rPr lang="en" altLang="zh-CN" dirty="0" err="1"/>
              <a:t>BlockSpaceManager</a:t>
            </a:r>
            <a:endParaRPr lang="zh-CN" altLang="en-US" dirty="0"/>
          </a:p>
        </p:txBody>
      </p:sp>
      <p:sp>
        <p:nvSpPr>
          <p:cNvPr id="5" name="内容占位符 4">
            <a:extLst>
              <a:ext uri="{FF2B5EF4-FFF2-40B4-BE49-F238E27FC236}">
                <a16:creationId xmlns:a16="http://schemas.microsoft.com/office/drawing/2014/main" id="{B412250B-08AE-D8D4-6238-9BDA332EB2F4}"/>
              </a:ext>
            </a:extLst>
          </p:cNvPr>
          <p:cNvSpPr>
            <a:spLocks noGrp="1"/>
          </p:cNvSpPr>
          <p:nvPr>
            <p:ph sz="half" idx="1"/>
          </p:nvPr>
        </p:nvSpPr>
        <p:spPr/>
        <p:txBody>
          <a:bodyPr/>
          <a:lstStyle/>
          <a:p>
            <a:endParaRPr lang="zh-CN" altLang="en-US"/>
          </a:p>
        </p:txBody>
      </p:sp>
      <p:pic>
        <p:nvPicPr>
          <p:cNvPr id="13314" name="Picture 2">
            <a:extLst>
              <a:ext uri="{FF2B5EF4-FFF2-40B4-BE49-F238E27FC236}">
                <a16:creationId xmlns:a16="http://schemas.microsoft.com/office/drawing/2014/main" id="{0D53693C-6F8A-9F23-82B1-8A3CD1F8D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15" y="2051164"/>
            <a:ext cx="11126931" cy="366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148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3F76E9C-95B1-D4EF-91A9-D8B6DD13B41C}"/>
              </a:ext>
            </a:extLst>
          </p:cNvPr>
          <p:cNvSpPr>
            <a:spLocks noGrp="1"/>
          </p:cNvSpPr>
          <p:nvPr>
            <p:ph type="title"/>
          </p:nvPr>
        </p:nvSpPr>
        <p:spPr/>
        <p:txBody>
          <a:bodyPr/>
          <a:lstStyle/>
          <a:p>
            <a:r>
              <a:rPr lang="en" altLang="zh-CN" dirty="0" err="1"/>
              <a:t>vLLM</a:t>
            </a:r>
            <a:r>
              <a:rPr lang="zh-CN" altLang="en-US" dirty="0"/>
              <a:t> </a:t>
            </a:r>
            <a:r>
              <a:rPr lang="en-US" altLang="zh-CN" dirty="0"/>
              <a:t>workload</a:t>
            </a:r>
            <a:endParaRPr lang="zh-CN" altLang="en-US" dirty="0"/>
          </a:p>
        </p:txBody>
      </p:sp>
      <p:sp>
        <p:nvSpPr>
          <p:cNvPr id="5" name="内容占位符 4">
            <a:extLst>
              <a:ext uri="{FF2B5EF4-FFF2-40B4-BE49-F238E27FC236}">
                <a16:creationId xmlns:a16="http://schemas.microsoft.com/office/drawing/2014/main" id="{401E6804-B31A-FDFB-E96C-23B30498B175}"/>
              </a:ext>
            </a:extLst>
          </p:cNvPr>
          <p:cNvSpPr>
            <a:spLocks noGrp="1"/>
          </p:cNvSpPr>
          <p:nvPr>
            <p:ph sz="half" idx="1"/>
          </p:nvPr>
        </p:nvSpPr>
        <p:spPr/>
        <p:txBody>
          <a:bodyPr/>
          <a:lstStyle/>
          <a:p>
            <a:endParaRPr lang="zh-CN" altLang="en-US"/>
          </a:p>
        </p:txBody>
      </p:sp>
      <p:pic>
        <p:nvPicPr>
          <p:cNvPr id="14338" name="Picture 2">
            <a:extLst>
              <a:ext uri="{FF2B5EF4-FFF2-40B4-BE49-F238E27FC236}">
                <a16:creationId xmlns:a16="http://schemas.microsoft.com/office/drawing/2014/main" id="{1D85C7CE-3A09-8D14-A97F-DA753F5B98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48"/>
          <a:stretch/>
        </p:blipFill>
        <p:spPr bwMode="auto">
          <a:xfrm>
            <a:off x="1797268" y="1360170"/>
            <a:ext cx="8156028" cy="500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51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F730090-C4E9-71CC-C9AB-552B8F00F40D}"/>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2A1EDFC8-F8F7-1D16-A1CA-7C911E79CE92}"/>
              </a:ext>
            </a:extLst>
          </p:cNvPr>
          <p:cNvSpPr>
            <a:spLocks noGrp="1"/>
          </p:cNvSpPr>
          <p:nvPr>
            <p:ph sz="half" idx="1"/>
          </p:nvPr>
        </p:nvSpPr>
        <p:spPr/>
        <p:txBody>
          <a:bodyPr/>
          <a:lstStyle/>
          <a:p>
            <a:endParaRPr lang="zh-CN" altLang="en-US"/>
          </a:p>
        </p:txBody>
      </p:sp>
      <p:pic>
        <p:nvPicPr>
          <p:cNvPr id="15362" name="Picture 2">
            <a:extLst>
              <a:ext uri="{FF2B5EF4-FFF2-40B4-BE49-F238E27FC236}">
                <a16:creationId xmlns:a16="http://schemas.microsoft.com/office/drawing/2014/main" id="{FA1B94E9-D31F-FCCF-542C-0E6FD2C74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870" y="356399"/>
            <a:ext cx="9165021" cy="6307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498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4E79A8D-71DD-AFF1-1B96-710D8CC48F38}"/>
              </a:ext>
            </a:extLst>
          </p:cNvPr>
          <p:cNvSpPr>
            <a:spLocks noGrp="1"/>
          </p:cNvSpPr>
          <p:nvPr>
            <p:ph sz="half" idx="1"/>
          </p:nvPr>
        </p:nvSpPr>
        <p:spPr>
          <a:xfrm>
            <a:off x="481757" y="1387366"/>
            <a:ext cx="11161240" cy="3867806"/>
          </a:xfrm>
        </p:spPr>
        <p:txBody>
          <a:bodyPr>
            <a:normAutofit/>
          </a:bodyPr>
          <a:lstStyle/>
          <a:p>
            <a:r>
              <a:rPr lang="zh-CN" altLang="en-US" dirty="0"/>
              <a:t>推理性能指标</a:t>
            </a:r>
          </a:p>
        </p:txBody>
      </p:sp>
    </p:spTree>
    <p:extLst>
      <p:ext uri="{BB962C8B-B14F-4D97-AF65-F5344CB8AC3E}">
        <p14:creationId xmlns:p14="http://schemas.microsoft.com/office/powerpoint/2010/main" val="914344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2A1645-1A1B-6230-53D6-92FABA72A80B}"/>
              </a:ext>
            </a:extLst>
          </p:cNvPr>
          <p:cNvSpPr>
            <a:spLocks noGrp="1"/>
          </p:cNvSpPr>
          <p:nvPr>
            <p:ph type="title"/>
          </p:nvPr>
        </p:nvSpPr>
        <p:spPr/>
        <p:txBody>
          <a:bodyPr/>
          <a:lstStyle/>
          <a:p>
            <a:r>
              <a:rPr lang="en-US" altLang="zh-CN" dirty="0"/>
              <a:t>LLM</a:t>
            </a:r>
            <a:r>
              <a:rPr lang="zh-CN" altLang="en-US" dirty="0"/>
              <a:t> 推理的两种模式</a:t>
            </a:r>
          </a:p>
        </p:txBody>
      </p:sp>
      <p:sp>
        <p:nvSpPr>
          <p:cNvPr id="5" name="内容占位符 4">
            <a:extLst>
              <a:ext uri="{FF2B5EF4-FFF2-40B4-BE49-F238E27FC236}">
                <a16:creationId xmlns:a16="http://schemas.microsoft.com/office/drawing/2014/main" id="{38D0AAD2-DE0E-0E93-68DD-A77BBA186BCE}"/>
              </a:ext>
            </a:extLst>
          </p:cNvPr>
          <p:cNvSpPr>
            <a:spLocks noGrp="1"/>
          </p:cNvSpPr>
          <p:nvPr>
            <p:ph sz="half" idx="1"/>
          </p:nvPr>
        </p:nvSpPr>
        <p:spPr/>
        <p:txBody>
          <a:bodyPr/>
          <a:lstStyle/>
          <a:p>
            <a:pPr algn="just" rtl="0">
              <a:spcBef>
                <a:spcPts val="0"/>
              </a:spcBef>
              <a:spcAft>
                <a:spcPts val="0"/>
              </a:spcAft>
            </a:pPr>
            <a:r>
              <a:rPr lang="zh-CN" altLang="en-US" b="1" dirty="0">
                <a:solidFill>
                  <a:srgbClr val="C00000"/>
                </a:solidFill>
              </a:rPr>
              <a:t>传统请求方式（ </a:t>
            </a:r>
            <a:r>
              <a:rPr lang="en-US" altLang="zh-CN" b="1" dirty="0">
                <a:solidFill>
                  <a:srgbClr val="C00000"/>
                </a:solidFill>
              </a:rPr>
              <a:t>Tradition</a:t>
            </a:r>
            <a:r>
              <a:rPr lang="zh-CN" altLang="en-US" b="1" dirty="0">
                <a:solidFill>
                  <a:srgbClr val="C00000"/>
                </a:solidFill>
              </a:rPr>
              <a:t> </a:t>
            </a:r>
            <a:r>
              <a:rPr lang="en-US" altLang="zh-CN" b="1" dirty="0">
                <a:solidFill>
                  <a:srgbClr val="C00000"/>
                </a:solidFill>
              </a:rPr>
              <a:t>Request</a:t>
            </a:r>
            <a:r>
              <a:rPr lang="zh-CN" altLang="en-US" b="1" dirty="0">
                <a:solidFill>
                  <a:srgbClr val="C00000"/>
                </a:solidFill>
              </a:rPr>
              <a:t> ）：</a:t>
            </a:r>
            <a:endParaRPr lang="en-US" altLang="zh-CN" b="1" dirty="0">
              <a:solidFill>
                <a:srgbClr val="C00000"/>
              </a:solidFill>
            </a:endParaRPr>
          </a:p>
          <a:p>
            <a:pPr lvl="1" algn="just">
              <a:spcAft>
                <a:spcPts val="0"/>
              </a:spcAft>
            </a:pPr>
            <a:r>
              <a:rPr lang="zh-CN" altLang="en-US" dirty="0"/>
              <a:t>一次请求获得所有生成 </a:t>
            </a:r>
            <a:r>
              <a:rPr lang="en" altLang="zh-CN" dirty="0"/>
              <a:t>Token</a:t>
            </a:r>
            <a:r>
              <a:rPr lang="zh-CN" altLang="en" dirty="0"/>
              <a:t>，</a:t>
            </a:r>
            <a:r>
              <a:rPr lang="zh-CN" altLang="en-US" dirty="0"/>
              <a:t>好处是请求链路比较简单，但 </a:t>
            </a:r>
            <a:r>
              <a:rPr lang="en" altLang="zh-CN" dirty="0"/>
              <a:t>LLM </a:t>
            </a:r>
            <a:r>
              <a:rPr lang="zh-CN" altLang="en-US" dirty="0"/>
              <a:t>推理的时间往往比较长，可能需要数秒，这也导致用户体验很不好</a:t>
            </a:r>
            <a:endParaRPr lang="en-US" altLang="zh-CN" dirty="0"/>
          </a:p>
          <a:p>
            <a:pPr algn="just" rtl="0">
              <a:spcBef>
                <a:spcPts val="0"/>
              </a:spcBef>
              <a:spcAft>
                <a:spcPts val="0"/>
              </a:spcAft>
            </a:pPr>
            <a:r>
              <a:rPr lang="zh-CN" altLang="en-US" b="1" dirty="0">
                <a:solidFill>
                  <a:srgbClr val="C00000"/>
                </a:solidFill>
              </a:rPr>
              <a:t>流式请求方式（</a:t>
            </a:r>
            <a:r>
              <a:rPr lang="en" altLang="zh-CN" b="1" dirty="0">
                <a:solidFill>
                  <a:srgbClr val="C00000"/>
                </a:solidFill>
              </a:rPr>
              <a:t> ChatGPT</a:t>
            </a:r>
            <a:r>
              <a:rPr lang="zh-CN" altLang="en-US" b="1" dirty="0">
                <a:solidFill>
                  <a:srgbClr val="C00000"/>
                </a:solidFill>
              </a:rPr>
              <a:t> </a:t>
            </a:r>
            <a:r>
              <a:rPr lang="en" altLang="zh-CN" b="1" dirty="0">
                <a:solidFill>
                  <a:srgbClr val="C00000"/>
                </a:solidFill>
              </a:rPr>
              <a:t>Streaming </a:t>
            </a:r>
            <a:r>
              <a:rPr lang="zh-CN" altLang="en-US" b="1" dirty="0">
                <a:solidFill>
                  <a:srgbClr val="C00000"/>
                </a:solidFill>
              </a:rPr>
              <a:t>）：</a:t>
            </a:r>
            <a:endParaRPr lang="en-US" altLang="zh-CN" b="1" dirty="0">
              <a:solidFill>
                <a:srgbClr val="C00000"/>
              </a:solidFill>
            </a:endParaRPr>
          </a:p>
          <a:p>
            <a:pPr lvl="1" algn="just">
              <a:spcAft>
                <a:spcPts val="0"/>
              </a:spcAft>
            </a:pPr>
            <a:r>
              <a:rPr lang="zh-CN" altLang="en-US" dirty="0"/>
              <a:t>不是一次返回所有 </a:t>
            </a:r>
            <a:r>
              <a:rPr lang="en" altLang="zh-CN" dirty="0"/>
              <a:t>Token</a:t>
            </a:r>
            <a:r>
              <a:rPr lang="zh-CN" altLang="en" dirty="0"/>
              <a:t>，</a:t>
            </a:r>
            <a:r>
              <a:rPr lang="zh-CN" altLang="en-US" dirty="0"/>
              <a:t>而是一边生成一边返回，只要生成速度大于人的阅读速度就能获得很好的用户体验</a:t>
            </a:r>
            <a:endParaRPr lang="en-US" altLang="zh-CN" dirty="0"/>
          </a:p>
          <a:p>
            <a:pPr lvl="1" algn="just">
              <a:spcAft>
                <a:spcPts val="0"/>
              </a:spcAft>
            </a:pPr>
            <a:endParaRPr lang="en-US" altLang="zh-CN" dirty="0"/>
          </a:p>
          <a:p>
            <a:pPr lvl="1" algn="just">
              <a:spcAft>
                <a:spcPts val="0"/>
              </a:spcAft>
            </a:pPr>
            <a:endParaRPr lang="en-US" altLang="zh-CN" dirty="0"/>
          </a:p>
          <a:p>
            <a:pPr algn="just">
              <a:spcAft>
                <a:spcPts val="0"/>
              </a:spcAft>
            </a:pPr>
            <a:r>
              <a:rPr lang="zh-CN" altLang="en-US" dirty="0"/>
              <a:t>针对上述的两种方式，也就引申出不同的评估指标</a:t>
            </a:r>
          </a:p>
        </p:txBody>
      </p:sp>
    </p:spTree>
    <p:extLst>
      <p:ext uri="{BB962C8B-B14F-4D97-AF65-F5344CB8AC3E}">
        <p14:creationId xmlns:p14="http://schemas.microsoft.com/office/powerpoint/2010/main" val="795410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0145553-40BE-DA4F-E69D-7976433B465E}"/>
              </a:ext>
            </a:extLst>
          </p:cNvPr>
          <p:cNvSpPr>
            <a:spLocks noGrp="1"/>
          </p:cNvSpPr>
          <p:nvPr>
            <p:ph type="title"/>
          </p:nvPr>
        </p:nvSpPr>
        <p:spPr/>
        <p:txBody>
          <a:bodyPr/>
          <a:lstStyle/>
          <a:p>
            <a:r>
              <a:rPr lang="en-US" altLang="zh-CN" dirty="0"/>
              <a:t>LLM</a:t>
            </a:r>
            <a:r>
              <a:rPr lang="zh-CN" altLang="en-US" dirty="0"/>
              <a:t> 推理的不同评估指标</a:t>
            </a:r>
          </a:p>
        </p:txBody>
      </p:sp>
      <p:sp>
        <p:nvSpPr>
          <p:cNvPr id="5" name="内容占位符 4">
            <a:extLst>
              <a:ext uri="{FF2B5EF4-FFF2-40B4-BE49-F238E27FC236}">
                <a16:creationId xmlns:a16="http://schemas.microsoft.com/office/drawing/2014/main" id="{14C48B8E-4BB3-DC13-DEED-84BD81812D39}"/>
              </a:ext>
            </a:extLst>
          </p:cNvPr>
          <p:cNvSpPr>
            <a:spLocks noGrp="1"/>
          </p:cNvSpPr>
          <p:nvPr>
            <p:ph sz="half" idx="1"/>
          </p:nvPr>
        </p:nvSpPr>
        <p:spPr/>
        <p:txBody>
          <a:bodyPr/>
          <a:lstStyle/>
          <a:p>
            <a:pPr algn="just" rtl="0">
              <a:spcBef>
                <a:spcPts val="1000"/>
              </a:spcBef>
              <a:spcAft>
                <a:spcPts val="0"/>
              </a:spcAft>
            </a:pPr>
            <a:r>
              <a:rPr lang="en-US" altLang="zh-CN" b="1" dirty="0">
                <a:solidFill>
                  <a:srgbClr val="C00000"/>
                </a:solidFill>
              </a:rPr>
              <a:t>Tradition</a:t>
            </a:r>
            <a:r>
              <a:rPr lang="zh-CN" altLang="en-US" b="1" dirty="0">
                <a:solidFill>
                  <a:srgbClr val="C00000"/>
                </a:solidFill>
              </a:rPr>
              <a:t> </a:t>
            </a:r>
            <a:r>
              <a:rPr lang="en-US" altLang="zh-CN" b="1" dirty="0">
                <a:solidFill>
                  <a:srgbClr val="C00000"/>
                </a:solidFill>
              </a:rPr>
              <a:t>Request</a:t>
            </a:r>
            <a:r>
              <a:rPr lang="zh-CN" altLang="en-US" b="1" dirty="0">
                <a:solidFill>
                  <a:srgbClr val="C00000"/>
                </a:solidFill>
              </a:rPr>
              <a:t> 模式：</a:t>
            </a:r>
            <a:endParaRPr lang="en-US" altLang="zh-CN" b="1" dirty="0">
              <a:solidFill>
                <a:srgbClr val="C00000"/>
              </a:solidFill>
            </a:endParaRPr>
          </a:p>
          <a:p>
            <a:pPr lvl="1" algn="just">
              <a:spcBef>
                <a:spcPts val="1000"/>
              </a:spcBef>
              <a:spcAft>
                <a:spcPts val="0"/>
              </a:spcAft>
            </a:pPr>
            <a:r>
              <a:rPr lang="zh-CN" altLang="en-US" dirty="0"/>
              <a:t>需要评估其整个请求延迟（</a:t>
            </a:r>
            <a:r>
              <a:rPr lang="en" altLang="zh-CN" dirty="0"/>
              <a:t>Latency</a:t>
            </a:r>
            <a:r>
              <a:rPr lang="zh-CN" altLang="en" dirty="0"/>
              <a:t>），</a:t>
            </a:r>
            <a:r>
              <a:rPr lang="zh-CN" altLang="en-US" dirty="0"/>
              <a:t>请求粒度 </a:t>
            </a:r>
            <a:r>
              <a:rPr lang="en" altLang="zh-CN" dirty="0"/>
              <a:t>QPS</a:t>
            </a:r>
            <a:r>
              <a:rPr lang="zh-CN" altLang="en" dirty="0"/>
              <a:t>（</a:t>
            </a:r>
            <a:r>
              <a:rPr lang="en" altLang="zh-CN" dirty="0"/>
              <a:t>Throughput</a:t>
            </a:r>
            <a:r>
              <a:rPr lang="zh-CN" altLang="en" dirty="0"/>
              <a:t>）</a:t>
            </a:r>
            <a:r>
              <a:rPr lang="zh-CN" altLang="en-US" dirty="0"/>
              <a:t>和 </a:t>
            </a:r>
            <a:r>
              <a:rPr lang="en-US" altLang="zh-CN" dirty="0"/>
              <a:t>RPS</a:t>
            </a:r>
            <a:r>
              <a:rPr lang="zh-CN" altLang="en" dirty="0"/>
              <a:t> （</a:t>
            </a:r>
            <a:r>
              <a:rPr lang="en" altLang="zh-CN" dirty="0"/>
              <a:t>Throughput</a:t>
            </a:r>
            <a:r>
              <a:rPr lang="zh-CN" altLang="en" dirty="0"/>
              <a:t>） </a:t>
            </a:r>
            <a:endParaRPr lang="en-US" altLang="zh-CN" dirty="0"/>
          </a:p>
          <a:p>
            <a:pPr algn="just" rtl="0">
              <a:spcBef>
                <a:spcPts val="1000"/>
              </a:spcBef>
              <a:spcAft>
                <a:spcPts val="0"/>
              </a:spcAft>
            </a:pPr>
            <a:r>
              <a:rPr lang="en" altLang="zh-CN" b="1" dirty="0">
                <a:solidFill>
                  <a:srgbClr val="C00000"/>
                </a:solidFill>
              </a:rPr>
              <a:t>ChatGPT</a:t>
            </a:r>
            <a:r>
              <a:rPr lang="zh-CN" altLang="en-US" b="1" dirty="0">
                <a:solidFill>
                  <a:srgbClr val="C00000"/>
                </a:solidFill>
              </a:rPr>
              <a:t> </a:t>
            </a:r>
            <a:r>
              <a:rPr lang="en" altLang="zh-CN" b="1" dirty="0">
                <a:solidFill>
                  <a:srgbClr val="C00000"/>
                </a:solidFill>
              </a:rPr>
              <a:t>Streaming </a:t>
            </a:r>
            <a:r>
              <a:rPr lang="zh-CN" altLang="en-US" b="1" dirty="0">
                <a:solidFill>
                  <a:srgbClr val="C00000"/>
                </a:solidFill>
              </a:rPr>
              <a:t>模式：</a:t>
            </a:r>
            <a:endParaRPr lang="en-US" altLang="zh-CN" b="1" dirty="0">
              <a:solidFill>
                <a:srgbClr val="C00000"/>
              </a:solidFill>
            </a:endParaRPr>
          </a:p>
          <a:p>
            <a:pPr lvl="1" algn="just">
              <a:spcBef>
                <a:spcPts val="1000"/>
              </a:spcBef>
              <a:spcAft>
                <a:spcPts val="0"/>
              </a:spcAft>
            </a:pPr>
            <a:r>
              <a:rPr lang="zh-CN" altLang="en-US" dirty="0"/>
              <a:t>需要评估第一个 </a:t>
            </a:r>
            <a:r>
              <a:rPr lang="en" altLang="zh-CN" dirty="0"/>
              <a:t>Token </a:t>
            </a:r>
            <a:r>
              <a:rPr lang="zh-CN" altLang="en-US" dirty="0"/>
              <a:t>生成时延 </a:t>
            </a:r>
            <a:r>
              <a:rPr lang="en" altLang="zh-CN" dirty="0"/>
              <a:t>TTFT</a:t>
            </a:r>
            <a:r>
              <a:rPr lang="zh-CN" altLang="en-US" dirty="0"/>
              <a:t> 和后续每个 </a:t>
            </a:r>
            <a:r>
              <a:rPr lang="en" altLang="zh-CN" dirty="0"/>
              <a:t>Token </a:t>
            </a:r>
            <a:r>
              <a:rPr lang="zh-CN" altLang="en-US" dirty="0"/>
              <a:t>的时延 </a:t>
            </a:r>
            <a:r>
              <a:rPr lang="en" altLang="zh-CN" dirty="0"/>
              <a:t>ITL</a:t>
            </a:r>
            <a:r>
              <a:rPr lang="zh-CN" altLang="en-US" dirty="0"/>
              <a:t>。</a:t>
            </a:r>
            <a:endParaRPr lang="en-US" altLang="zh-CN" dirty="0"/>
          </a:p>
          <a:p>
            <a:pPr lvl="1" algn="just">
              <a:spcBef>
                <a:spcPts val="1000"/>
              </a:spcBef>
              <a:spcAft>
                <a:spcPts val="0"/>
              </a:spcAft>
            </a:pPr>
            <a:endParaRPr lang="en-US" altLang="zh-CN" dirty="0"/>
          </a:p>
          <a:p>
            <a:pPr algn="just">
              <a:spcBef>
                <a:spcPts val="1000"/>
              </a:spcBef>
              <a:spcAft>
                <a:spcPts val="0"/>
              </a:spcAft>
            </a:pPr>
            <a:r>
              <a:rPr lang="zh-CN" altLang="en-US" dirty="0"/>
              <a:t>在评估时延时，通常也需要按照不同维度评估，比如平均时延、</a:t>
            </a:r>
            <a:r>
              <a:rPr lang="en" altLang="zh-CN" dirty="0"/>
              <a:t>P90 </a:t>
            </a:r>
            <a:r>
              <a:rPr lang="zh-CN" altLang="en-US" dirty="0"/>
              <a:t>时延、</a:t>
            </a:r>
            <a:r>
              <a:rPr lang="en" altLang="zh-CN" dirty="0"/>
              <a:t>P99 </a:t>
            </a:r>
            <a:r>
              <a:rPr lang="zh-CN" altLang="en-US" dirty="0"/>
              <a:t>时延等</a:t>
            </a:r>
          </a:p>
        </p:txBody>
      </p:sp>
    </p:spTree>
    <p:extLst>
      <p:ext uri="{BB962C8B-B14F-4D97-AF65-F5344CB8AC3E}">
        <p14:creationId xmlns:p14="http://schemas.microsoft.com/office/powerpoint/2010/main" val="1085762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6706A-F449-5D52-1755-4539DACA615C}"/>
              </a:ext>
            </a:extLst>
          </p:cNvPr>
          <p:cNvSpPr>
            <a:spLocks noGrp="1"/>
          </p:cNvSpPr>
          <p:nvPr>
            <p:ph type="title"/>
          </p:nvPr>
        </p:nvSpPr>
        <p:spPr/>
        <p:txBody>
          <a:bodyPr/>
          <a:lstStyle/>
          <a:p>
            <a:r>
              <a:rPr kumimoji="1" lang="zh-CN" altLang="en-US" dirty="0"/>
              <a:t>大模型推理自回归解码</a:t>
            </a:r>
          </a:p>
        </p:txBody>
      </p:sp>
      <p:pic>
        <p:nvPicPr>
          <p:cNvPr id="4098" name="Picture 2">
            <a:extLst>
              <a:ext uri="{FF2B5EF4-FFF2-40B4-BE49-F238E27FC236}">
                <a16:creationId xmlns:a16="http://schemas.microsoft.com/office/drawing/2014/main" id="{F5B70E4E-EF0C-42C4-A0AE-04864E6233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5" t="13163" r="2193" b="3274"/>
          <a:stretch/>
        </p:blipFill>
        <p:spPr bwMode="auto">
          <a:xfrm>
            <a:off x="851867" y="1305259"/>
            <a:ext cx="10493027" cy="515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853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a:extLst>
              <a:ext uri="{FF2B5EF4-FFF2-40B4-BE49-F238E27FC236}">
                <a16:creationId xmlns:a16="http://schemas.microsoft.com/office/drawing/2014/main" id="{02D8FC1B-ACB3-D626-DB6D-2F270A4EB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219" y="1384350"/>
            <a:ext cx="8944303" cy="4946549"/>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BAC84AE1-4FDB-DB4A-CC81-59C98695425F}"/>
              </a:ext>
            </a:extLst>
          </p:cNvPr>
          <p:cNvSpPr>
            <a:spLocks noGrp="1"/>
          </p:cNvSpPr>
          <p:nvPr>
            <p:ph type="title"/>
          </p:nvPr>
        </p:nvSpPr>
        <p:spPr/>
        <p:txBody>
          <a:bodyPr/>
          <a:lstStyle/>
          <a:p>
            <a:r>
              <a:rPr lang="en-US" altLang="zh-CN" dirty="0"/>
              <a:t>Inference</a:t>
            </a:r>
            <a:r>
              <a:rPr lang="zh-CN" altLang="en-US" dirty="0"/>
              <a:t> </a:t>
            </a:r>
            <a:r>
              <a:rPr lang="en-US" altLang="zh-CN" dirty="0"/>
              <a:t>Metric</a:t>
            </a:r>
            <a:endParaRPr lang="zh-CN" altLang="en-US" dirty="0"/>
          </a:p>
        </p:txBody>
      </p:sp>
      <p:sp>
        <p:nvSpPr>
          <p:cNvPr id="7" name="文本框 6">
            <a:extLst>
              <a:ext uri="{FF2B5EF4-FFF2-40B4-BE49-F238E27FC236}">
                <a16:creationId xmlns:a16="http://schemas.microsoft.com/office/drawing/2014/main" id="{3084250C-939D-7DB0-B77A-1DA31E2C6674}"/>
              </a:ext>
            </a:extLst>
          </p:cNvPr>
          <p:cNvSpPr txBox="1"/>
          <p:nvPr/>
        </p:nvSpPr>
        <p:spPr>
          <a:xfrm>
            <a:off x="3533857" y="4448711"/>
            <a:ext cx="2564524" cy="584775"/>
          </a:xfrm>
          <a:prstGeom prst="rect">
            <a:avLst/>
          </a:prstGeom>
          <a:noFill/>
        </p:spPr>
        <p:txBody>
          <a:bodyPr wrap="square">
            <a:spAutoFit/>
          </a:bodyPr>
          <a:lstStyle/>
          <a:p>
            <a:pPr algn="ctr"/>
            <a:r>
              <a:rPr lang="en" altLang="zh-CN" sz="3200" dirty="0">
                <a:solidFill>
                  <a:srgbClr val="C00000"/>
                </a:solidFill>
                <a:latin typeface="Lexend" pitchFamily="2" charset="0"/>
              </a:rPr>
              <a:t>TTFT</a:t>
            </a:r>
            <a:endParaRPr lang="zh-CN" altLang="en-US" sz="3200" dirty="0">
              <a:solidFill>
                <a:srgbClr val="C00000"/>
              </a:solidFill>
              <a:latin typeface="Lexend" pitchFamily="2" charset="0"/>
            </a:endParaRPr>
          </a:p>
        </p:txBody>
      </p:sp>
      <p:sp>
        <p:nvSpPr>
          <p:cNvPr id="8" name="文本框 7">
            <a:extLst>
              <a:ext uri="{FF2B5EF4-FFF2-40B4-BE49-F238E27FC236}">
                <a16:creationId xmlns:a16="http://schemas.microsoft.com/office/drawing/2014/main" id="{B0F4D7A2-E751-211A-5DB8-044CA3B87884}"/>
              </a:ext>
            </a:extLst>
          </p:cNvPr>
          <p:cNvSpPr txBox="1"/>
          <p:nvPr/>
        </p:nvSpPr>
        <p:spPr>
          <a:xfrm>
            <a:off x="7075151" y="4448918"/>
            <a:ext cx="2564524" cy="584775"/>
          </a:xfrm>
          <a:prstGeom prst="rect">
            <a:avLst/>
          </a:prstGeom>
          <a:noFill/>
        </p:spPr>
        <p:txBody>
          <a:bodyPr wrap="square">
            <a:spAutoFit/>
          </a:bodyPr>
          <a:lstStyle/>
          <a:p>
            <a:pPr algn="ctr"/>
            <a:r>
              <a:rPr lang="en" altLang="zh-CN" sz="3200" dirty="0">
                <a:solidFill>
                  <a:srgbClr val="C00000"/>
                </a:solidFill>
                <a:latin typeface="Lexend" pitchFamily="2" charset="0"/>
              </a:rPr>
              <a:t>ITL</a:t>
            </a:r>
            <a:endParaRPr lang="zh-CN" altLang="en-US" sz="3200" dirty="0">
              <a:solidFill>
                <a:srgbClr val="C00000"/>
              </a:solidFill>
              <a:latin typeface="Lexend" pitchFamily="2" charset="0"/>
            </a:endParaRPr>
          </a:p>
        </p:txBody>
      </p:sp>
      <p:sp>
        <p:nvSpPr>
          <p:cNvPr id="11" name="文本框 10">
            <a:extLst>
              <a:ext uri="{FF2B5EF4-FFF2-40B4-BE49-F238E27FC236}">
                <a16:creationId xmlns:a16="http://schemas.microsoft.com/office/drawing/2014/main" id="{57651AC5-ABE4-09A8-8205-A8958B7E2EB8}"/>
              </a:ext>
            </a:extLst>
          </p:cNvPr>
          <p:cNvSpPr txBox="1"/>
          <p:nvPr/>
        </p:nvSpPr>
        <p:spPr>
          <a:xfrm>
            <a:off x="4844612" y="5384187"/>
            <a:ext cx="2564524" cy="584775"/>
          </a:xfrm>
          <a:prstGeom prst="rect">
            <a:avLst/>
          </a:prstGeom>
          <a:noFill/>
        </p:spPr>
        <p:txBody>
          <a:bodyPr wrap="square">
            <a:spAutoFit/>
          </a:bodyPr>
          <a:lstStyle/>
          <a:p>
            <a:pPr algn="ctr"/>
            <a:r>
              <a:rPr lang="en-US" altLang="zh-CN" sz="3200" dirty="0">
                <a:solidFill>
                  <a:srgbClr val="C00000"/>
                </a:solidFill>
                <a:latin typeface="Lexend" pitchFamily="2" charset="0"/>
              </a:rPr>
              <a:t>E2EL</a:t>
            </a:r>
            <a:endParaRPr lang="zh-CN" altLang="en-US" sz="3200" dirty="0">
              <a:solidFill>
                <a:srgbClr val="C00000"/>
              </a:solidFill>
              <a:latin typeface="Lexend" pitchFamily="2" charset="0"/>
            </a:endParaRPr>
          </a:p>
        </p:txBody>
      </p:sp>
      <p:sp>
        <p:nvSpPr>
          <p:cNvPr id="12" name="右大括号 11">
            <a:extLst>
              <a:ext uri="{FF2B5EF4-FFF2-40B4-BE49-F238E27FC236}">
                <a16:creationId xmlns:a16="http://schemas.microsoft.com/office/drawing/2014/main" id="{2B1F80DC-B2BC-A07B-5AEF-3A80F0C91B8D}"/>
              </a:ext>
            </a:extLst>
          </p:cNvPr>
          <p:cNvSpPr/>
          <p:nvPr/>
        </p:nvSpPr>
        <p:spPr>
          <a:xfrm rot="5400000" flipV="1">
            <a:off x="5991955" y="925768"/>
            <a:ext cx="269839" cy="8472650"/>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右大括号 12">
            <a:extLst>
              <a:ext uri="{FF2B5EF4-FFF2-40B4-BE49-F238E27FC236}">
                <a16:creationId xmlns:a16="http://schemas.microsoft.com/office/drawing/2014/main" id="{620FABEC-413E-FE30-F7DE-2468B969BD68}"/>
              </a:ext>
            </a:extLst>
          </p:cNvPr>
          <p:cNvSpPr/>
          <p:nvPr/>
        </p:nvSpPr>
        <p:spPr>
          <a:xfrm rot="5400000" flipV="1">
            <a:off x="4654515" y="1416977"/>
            <a:ext cx="269839" cy="5797770"/>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右大括号 13">
            <a:extLst>
              <a:ext uri="{FF2B5EF4-FFF2-40B4-BE49-F238E27FC236}">
                <a16:creationId xmlns:a16="http://schemas.microsoft.com/office/drawing/2014/main" id="{A00BD229-F4CB-F45C-2BA0-9D5E6A1BEB4B}"/>
              </a:ext>
            </a:extLst>
          </p:cNvPr>
          <p:cNvSpPr/>
          <p:nvPr/>
        </p:nvSpPr>
        <p:spPr>
          <a:xfrm rot="5400000" flipV="1">
            <a:off x="8205042" y="3822234"/>
            <a:ext cx="269839" cy="998484"/>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34631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FCACBAF-1874-B8A9-1AAD-86221BE7786F}"/>
              </a:ext>
            </a:extLst>
          </p:cNvPr>
          <p:cNvSpPr>
            <a:spLocks noGrp="1"/>
          </p:cNvSpPr>
          <p:nvPr>
            <p:ph type="title"/>
          </p:nvPr>
        </p:nvSpPr>
        <p:spPr/>
        <p:txBody>
          <a:bodyPr/>
          <a:lstStyle/>
          <a:p>
            <a:r>
              <a:rPr lang="en" altLang="zh-CN" dirty="0"/>
              <a:t>TTFT (Time to First Token)</a:t>
            </a:r>
            <a:endParaRPr lang="zh-CN" altLang="en-US" dirty="0"/>
          </a:p>
        </p:txBody>
      </p:sp>
      <p:sp>
        <p:nvSpPr>
          <p:cNvPr id="5" name="内容占位符 4">
            <a:extLst>
              <a:ext uri="{FF2B5EF4-FFF2-40B4-BE49-F238E27FC236}">
                <a16:creationId xmlns:a16="http://schemas.microsoft.com/office/drawing/2014/main" id="{7B2CF94D-90D9-9EB5-58FF-2245C3909827}"/>
              </a:ext>
            </a:extLst>
          </p:cNvPr>
          <p:cNvSpPr>
            <a:spLocks noGrp="1"/>
          </p:cNvSpPr>
          <p:nvPr>
            <p:ph sz="half" idx="1"/>
          </p:nvPr>
        </p:nvSpPr>
        <p:spPr/>
        <p:txBody>
          <a:bodyPr/>
          <a:lstStyle/>
          <a:p>
            <a:r>
              <a:rPr lang="zh-CN" altLang="en-US" dirty="0"/>
              <a:t>首 </a:t>
            </a:r>
            <a:r>
              <a:rPr lang="en" altLang="zh-CN" dirty="0"/>
              <a:t>token </a:t>
            </a:r>
            <a:r>
              <a:rPr lang="zh-CN" altLang="en-US" dirty="0"/>
              <a:t>延迟，即用户发出请求后看到第一个 </a:t>
            </a:r>
            <a:r>
              <a:rPr lang="en" altLang="zh-CN" dirty="0"/>
              <a:t>token </a:t>
            </a:r>
            <a:r>
              <a:rPr lang="zh-CN" altLang="en-US" dirty="0"/>
              <a:t>被输出的时间</a:t>
            </a:r>
          </a:p>
        </p:txBody>
      </p:sp>
      <p:pic>
        <p:nvPicPr>
          <p:cNvPr id="36866" name="Picture 2">
            <a:extLst>
              <a:ext uri="{FF2B5EF4-FFF2-40B4-BE49-F238E27FC236}">
                <a16:creationId xmlns:a16="http://schemas.microsoft.com/office/drawing/2014/main" id="{A53E1AC0-4489-06C3-348B-CF64E3CBC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55" y="2351312"/>
            <a:ext cx="11093177" cy="358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852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FCACBAF-1874-B8A9-1AAD-86221BE7786F}"/>
              </a:ext>
            </a:extLst>
          </p:cNvPr>
          <p:cNvSpPr>
            <a:spLocks noGrp="1"/>
          </p:cNvSpPr>
          <p:nvPr>
            <p:ph type="title"/>
          </p:nvPr>
        </p:nvSpPr>
        <p:spPr/>
        <p:txBody>
          <a:bodyPr/>
          <a:lstStyle/>
          <a:p>
            <a:r>
              <a:rPr lang="en" altLang="zh-CN" dirty="0"/>
              <a:t>TTFT (Time to First Token)</a:t>
            </a:r>
            <a:endParaRPr lang="zh-CN" altLang="en-US" dirty="0"/>
          </a:p>
        </p:txBody>
      </p:sp>
      <p:sp>
        <p:nvSpPr>
          <p:cNvPr id="5" name="内容占位符 4">
            <a:extLst>
              <a:ext uri="{FF2B5EF4-FFF2-40B4-BE49-F238E27FC236}">
                <a16:creationId xmlns:a16="http://schemas.microsoft.com/office/drawing/2014/main" id="{7B2CF94D-90D9-9EB5-58FF-2245C3909827}"/>
              </a:ext>
            </a:extLst>
          </p:cNvPr>
          <p:cNvSpPr>
            <a:spLocks noGrp="1"/>
          </p:cNvSpPr>
          <p:nvPr>
            <p:ph sz="half" idx="1"/>
          </p:nvPr>
        </p:nvSpPr>
        <p:spPr/>
        <p:txBody>
          <a:bodyPr/>
          <a:lstStyle/>
          <a:p>
            <a:r>
              <a:rPr lang="zh-CN" altLang="en-US" dirty="0"/>
              <a:t>首 </a:t>
            </a:r>
            <a:r>
              <a:rPr lang="en" altLang="zh-CN" dirty="0"/>
              <a:t>token</a:t>
            </a:r>
            <a:r>
              <a:rPr lang="zh-CN" altLang="en-US" dirty="0"/>
              <a:t> 延迟的时间包括请求排队时间、预填充时间和网络延迟。</a:t>
            </a:r>
            <a:r>
              <a:rPr lang="en-US" altLang="zh-CN" dirty="0"/>
              <a:t>Prompt</a:t>
            </a:r>
            <a:r>
              <a:rPr lang="zh-CN" altLang="en-US" dirty="0"/>
              <a:t> 越长，</a:t>
            </a:r>
            <a:r>
              <a:rPr lang="en" altLang="zh-CN" dirty="0"/>
              <a:t>TTFT </a:t>
            </a:r>
            <a:r>
              <a:rPr lang="zh-CN" altLang="en-US" dirty="0"/>
              <a:t>越大</a:t>
            </a:r>
            <a:endParaRPr lang="en-US" altLang="zh-CN" dirty="0"/>
          </a:p>
          <a:p>
            <a:r>
              <a:rPr lang="zh-CN" altLang="en-US" dirty="0"/>
              <a:t>因为 </a:t>
            </a:r>
            <a:r>
              <a:rPr lang="en-US" altLang="zh-CN" dirty="0"/>
              <a:t>Attention</a:t>
            </a:r>
            <a:r>
              <a:rPr lang="zh-CN" altLang="en-US" dirty="0"/>
              <a:t> 需要整个输入序列来计算和创建 </a:t>
            </a:r>
            <a:r>
              <a:rPr lang="en-US" altLang="zh-CN" dirty="0"/>
              <a:t>KV</a:t>
            </a:r>
            <a:r>
              <a:rPr lang="zh-CN" altLang="en-US" dirty="0"/>
              <a:t> </a:t>
            </a:r>
            <a:r>
              <a:rPr lang="en-US" altLang="zh-CN" dirty="0"/>
              <a:t>cache</a:t>
            </a:r>
          </a:p>
        </p:txBody>
      </p:sp>
      <p:pic>
        <p:nvPicPr>
          <p:cNvPr id="36866" name="Picture 2">
            <a:extLst>
              <a:ext uri="{FF2B5EF4-FFF2-40B4-BE49-F238E27FC236}">
                <a16:creationId xmlns:a16="http://schemas.microsoft.com/office/drawing/2014/main" id="{A53E1AC0-4489-06C3-348B-CF64E3CBC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55" y="2351312"/>
            <a:ext cx="11093177" cy="358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106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E9990F-EF3C-4BF1-0444-08FA9480C645}"/>
              </a:ext>
            </a:extLst>
          </p:cNvPr>
          <p:cNvSpPr>
            <a:spLocks noGrp="1"/>
          </p:cNvSpPr>
          <p:nvPr>
            <p:ph type="title"/>
          </p:nvPr>
        </p:nvSpPr>
        <p:spPr/>
        <p:txBody>
          <a:bodyPr/>
          <a:lstStyle/>
          <a:p>
            <a:r>
              <a:rPr lang="en" altLang="zh-CN" dirty="0"/>
              <a:t>E2EL (End-to-End Request Latency)</a:t>
            </a:r>
            <a:endParaRPr lang="zh-CN" altLang="en-US" dirty="0"/>
          </a:p>
        </p:txBody>
      </p:sp>
      <p:sp>
        <p:nvSpPr>
          <p:cNvPr id="5" name="内容占位符 4">
            <a:extLst>
              <a:ext uri="{FF2B5EF4-FFF2-40B4-BE49-F238E27FC236}">
                <a16:creationId xmlns:a16="http://schemas.microsoft.com/office/drawing/2014/main" id="{D95A86A1-0458-7A53-7DD8-F8BBEDBE88B8}"/>
              </a:ext>
            </a:extLst>
          </p:cNvPr>
          <p:cNvSpPr>
            <a:spLocks noGrp="1"/>
          </p:cNvSpPr>
          <p:nvPr>
            <p:ph sz="half" idx="1"/>
          </p:nvPr>
        </p:nvSpPr>
        <p:spPr/>
        <p:txBody>
          <a:bodyPr/>
          <a:lstStyle/>
          <a:p>
            <a:r>
              <a:rPr lang="zh-CN" altLang="en-US" dirty="0"/>
              <a:t>用户发出请求并得到完整回复的延迟</a:t>
            </a:r>
          </a:p>
        </p:txBody>
      </p:sp>
      <p:pic>
        <p:nvPicPr>
          <p:cNvPr id="37890" name="Picture 2">
            <a:extLst>
              <a:ext uri="{FF2B5EF4-FFF2-40B4-BE49-F238E27FC236}">
                <a16:creationId xmlns:a16="http://schemas.microsoft.com/office/drawing/2014/main" id="{2E8AD925-20E2-3857-A2A9-B4D300FAC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55" y="2199729"/>
            <a:ext cx="10963473" cy="367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735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E9990F-EF3C-4BF1-0444-08FA9480C645}"/>
              </a:ext>
            </a:extLst>
          </p:cNvPr>
          <p:cNvSpPr>
            <a:spLocks noGrp="1"/>
          </p:cNvSpPr>
          <p:nvPr>
            <p:ph type="title"/>
          </p:nvPr>
        </p:nvSpPr>
        <p:spPr/>
        <p:txBody>
          <a:bodyPr/>
          <a:lstStyle/>
          <a:p>
            <a:r>
              <a:rPr lang="en" altLang="zh-CN" dirty="0"/>
              <a:t>E2EL (End-to-End Request Latency)</a:t>
            </a:r>
            <a:endParaRPr lang="zh-CN" altLang="en-US" dirty="0"/>
          </a:p>
        </p:txBody>
      </p:sp>
      <p:sp>
        <p:nvSpPr>
          <p:cNvPr id="5" name="内容占位符 4">
            <a:extLst>
              <a:ext uri="{FF2B5EF4-FFF2-40B4-BE49-F238E27FC236}">
                <a16:creationId xmlns:a16="http://schemas.microsoft.com/office/drawing/2014/main" id="{D95A86A1-0458-7A53-7DD8-F8BBEDBE88B8}"/>
              </a:ext>
            </a:extLst>
          </p:cNvPr>
          <p:cNvSpPr>
            <a:spLocks noGrp="1"/>
          </p:cNvSpPr>
          <p:nvPr>
            <p:ph sz="half" idx="1"/>
          </p:nvPr>
        </p:nvSpPr>
        <p:spPr/>
        <p:txBody>
          <a:bodyPr/>
          <a:lstStyle/>
          <a:p>
            <a:r>
              <a:rPr lang="zh-CN" altLang="en-US" dirty="0"/>
              <a:t>对于单个请求，</a:t>
            </a:r>
            <a:r>
              <a:rPr lang="en" altLang="zh-CN" dirty="0"/>
              <a:t> E2EL</a:t>
            </a:r>
            <a:r>
              <a:rPr lang="zh-CN" altLang="en-US" dirty="0"/>
              <a:t> 是发送请求和最终收到 </a:t>
            </a:r>
            <a:r>
              <a:rPr lang="en-US" altLang="zh-CN" dirty="0"/>
              <a:t>Token</a:t>
            </a:r>
            <a:r>
              <a:rPr lang="zh-CN" altLang="en-US" dirty="0"/>
              <a:t> 之间的时间差。因此：</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62CA49D-C591-A7CE-3B3A-047394BED313}"/>
                  </a:ext>
                </a:extLst>
              </p:cNvPr>
              <p:cNvSpPr txBox="1"/>
              <p:nvPr/>
            </p:nvSpPr>
            <p:spPr>
              <a:xfrm>
                <a:off x="3169535" y="3213556"/>
                <a:ext cx="58716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ea typeface="Cambria Math" panose="02040503050406030204" pitchFamily="18" charset="0"/>
                        </a:rPr>
                        <m:t>𝑒</m:t>
                      </m:r>
                      <m:r>
                        <a:rPr kumimoji="1" lang="en-US" altLang="zh-CN" sz="2800" b="0" i="1" smtClean="0">
                          <a:latin typeface="Cambria Math" panose="02040503050406030204" pitchFamily="18" charset="0"/>
                          <a:ea typeface="Cambria Math" panose="02040503050406030204" pitchFamily="18" charset="0"/>
                        </a:rPr>
                        <m:t>2</m:t>
                      </m:r>
                      <m:r>
                        <a:rPr kumimoji="1" lang="en-US" altLang="zh-CN" sz="2800" b="0" i="1" smtClean="0">
                          <a:latin typeface="Cambria Math" panose="02040503050406030204" pitchFamily="18" charset="0"/>
                          <a:ea typeface="Cambria Math" panose="02040503050406030204" pitchFamily="18" charset="0"/>
                        </a:rPr>
                        <m:t>𝑒</m:t>
                      </m:r>
                      <m:r>
                        <a:rPr kumimoji="1" lang="en-US" altLang="zh-CN" sz="2800" b="0" i="1" smtClean="0">
                          <a:latin typeface="Cambria Math" panose="02040503050406030204" pitchFamily="18" charset="0"/>
                          <a:ea typeface="Cambria Math" panose="02040503050406030204" pitchFamily="18" charset="0"/>
                        </a:rPr>
                        <m:t>_</m:t>
                      </m:r>
                      <m:r>
                        <a:rPr kumimoji="1" lang="en-US" altLang="zh-CN" sz="2800" b="0" i="1" smtClean="0">
                          <a:latin typeface="Cambria Math" panose="02040503050406030204" pitchFamily="18" charset="0"/>
                          <a:ea typeface="Cambria Math" panose="02040503050406030204" pitchFamily="18" charset="0"/>
                        </a:rPr>
                        <m:t>𝑙𝑎𝑡𝑒𝑛𝑐𝑦</m:t>
                      </m:r>
                      <m:r>
                        <m:rPr>
                          <m:nor/>
                        </m:rPr>
                        <a:rPr kumimoji="1" lang="en-US" altLang="zh-CN" sz="2800" b="0" i="1" smtClean="0">
                          <a:latin typeface="Cambria Math" panose="02040503050406030204" pitchFamily="18" charset="0"/>
                          <a:ea typeface="Cambria Math" panose="02040503050406030204" pitchFamily="18" charset="0"/>
                        </a:rPr>
                        <m:t>=</m:t>
                      </m:r>
                      <m:r>
                        <m:rPr>
                          <m:nor/>
                        </m:rPr>
                        <a:rPr kumimoji="1" lang="en-US" altLang="zh-CN" sz="2800" i="1" dirty="0">
                          <a:latin typeface="Cambria Math" panose="02040503050406030204" pitchFamily="18" charset="0"/>
                          <a:ea typeface="Cambria Math" panose="02040503050406030204" pitchFamily="18" charset="0"/>
                        </a:rPr>
                        <m:t>TTFT</m:t>
                      </m:r>
                      <m:r>
                        <m:rPr>
                          <m:nor/>
                        </m:rPr>
                        <a:rPr kumimoji="1" lang="en-US" altLang="zh-CN" sz="2800" i="1" dirty="0">
                          <a:latin typeface="Cambria Math" panose="02040503050406030204" pitchFamily="18" charset="0"/>
                          <a:ea typeface="Cambria Math" panose="02040503050406030204" pitchFamily="18" charset="0"/>
                        </a:rPr>
                        <m:t>+</m:t>
                      </m:r>
                      <m:r>
                        <m:rPr>
                          <m:nor/>
                        </m:rPr>
                        <a:rPr kumimoji="1" lang="en-US" altLang="zh-CN" sz="2800" i="1" dirty="0">
                          <a:latin typeface="Cambria Math" panose="02040503050406030204" pitchFamily="18" charset="0"/>
                          <a:ea typeface="Cambria Math" panose="02040503050406030204" pitchFamily="18" charset="0"/>
                        </a:rPr>
                        <m:t>Generation</m:t>
                      </m:r>
                      <m:r>
                        <m:rPr>
                          <m:nor/>
                        </m:rPr>
                        <a:rPr kumimoji="1" lang="en-US" altLang="zh-CN" sz="2800" i="1" dirty="0">
                          <a:latin typeface="Cambria Math" panose="02040503050406030204" pitchFamily="18" charset="0"/>
                          <a:ea typeface="Cambria Math" panose="02040503050406030204" pitchFamily="18" charset="0"/>
                        </a:rPr>
                        <m:t>_</m:t>
                      </m:r>
                      <m:r>
                        <m:rPr>
                          <m:nor/>
                        </m:rPr>
                        <a:rPr kumimoji="1" lang="en-US" altLang="zh-CN" sz="2800" i="1" dirty="0">
                          <a:latin typeface="Cambria Math" panose="02040503050406030204" pitchFamily="18" charset="0"/>
                          <a:ea typeface="Cambria Math" panose="02040503050406030204" pitchFamily="18" charset="0"/>
                        </a:rPr>
                        <m:t>time</m:t>
                      </m:r>
                    </m:oMath>
                  </m:oMathPara>
                </a14:m>
                <a:endParaRPr kumimoji="1" lang="zh-CN" altLang="en-US" sz="2800" i="1"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E62CA49D-C591-A7CE-3B3A-047394BED313}"/>
                  </a:ext>
                </a:extLst>
              </p:cNvPr>
              <p:cNvSpPr txBox="1">
                <a:spLocks noRot="1" noChangeAspect="1" noMove="1" noResize="1" noEditPoints="1" noAdjustHandles="1" noChangeArrowheads="1" noChangeShapeType="1" noTextEdit="1"/>
              </p:cNvSpPr>
              <p:nvPr/>
            </p:nvSpPr>
            <p:spPr>
              <a:xfrm>
                <a:off x="3169535" y="3213556"/>
                <a:ext cx="5871672" cy="430887"/>
              </a:xfrm>
              <a:prstGeom prst="rect">
                <a:avLst/>
              </a:prstGeom>
              <a:blipFill>
                <a:blip r:embed="rId2"/>
                <a:stretch>
                  <a:fillRect l="-864" r="-1080" b="-30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7740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1691564-82F7-4E05-390C-9E3590F63436}"/>
              </a:ext>
            </a:extLst>
          </p:cNvPr>
          <p:cNvSpPr>
            <a:spLocks noGrp="1"/>
          </p:cNvSpPr>
          <p:nvPr>
            <p:ph type="title"/>
          </p:nvPr>
        </p:nvSpPr>
        <p:spPr/>
        <p:txBody>
          <a:bodyPr/>
          <a:lstStyle/>
          <a:p>
            <a:r>
              <a:rPr lang="en" altLang="zh-CN" dirty="0"/>
              <a:t>ITL (Inter-token Latency)</a:t>
            </a:r>
            <a:endParaRPr lang="zh-CN" altLang="en-US" dirty="0"/>
          </a:p>
        </p:txBody>
      </p:sp>
      <p:sp>
        <p:nvSpPr>
          <p:cNvPr id="5" name="内容占位符 4">
            <a:extLst>
              <a:ext uri="{FF2B5EF4-FFF2-40B4-BE49-F238E27FC236}">
                <a16:creationId xmlns:a16="http://schemas.microsoft.com/office/drawing/2014/main" id="{909B1B40-25E6-91CF-5708-88B993227CD2}"/>
              </a:ext>
            </a:extLst>
          </p:cNvPr>
          <p:cNvSpPr>
            <a:spLocks noGrp="1"/>
          </p:cNvSpPr>
          <p:nvPr>
            <p:ph sz="half" idx="1"/>
          </p:nvPr>
        </p:nvSpPr>
        <p:spPr/>
        <p:txBody>
          <a:bodyPr/>
          <a:lstStyle/>
          <a:p>
            <a:r>
              <a:rPr lang="zh-CN" altLang="en-US" dirty="0"/>
              <a:t>非首 </a:t>
            </a:r>
            <a:r>
              <a:rPr lang="en" altLang="zh-CN" dirty="0"/>
              <a:t>token </a:t>
            </a:r>
            <a:r>
              <a:rPr lang="zh-CN" altLang="en-US" dirty="0"/>
              <a:t>延迟，也称为 </a:t>
            </a:r>
            <a:r>
              <a:rPr lang="en" altLang="zh-CN" dirty="0"/>
              <a:t>TPOT (Time Per Output Token)</a:t>
            </a:r>
            <a:endParaRPr lang="zh-CN" altLang="en-US" dirty="0"/>
          </a:p>
        </p:txBody>
      </p:sp>
      <p:pic>
        <p:nvPicPr>
          <p:cNvPr id="38914" name="Picture 2">
            <a:extLst>
              <a:ext uri="{FF2B5EF4-FFF2-40B4-BE49-F238E27FC236}">
                <a16:creationId xmlns:a16="http://schemas.microsoft.com/office/drawing/2014/main" id="{ED62A0DF-2DF6-A5DF-D3DF-4D3415AB58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064" b="48852"/>
          <a:stretch/>
        </p:blipFill>
        <p:spPr bwMode="auto">
          <a:xfrm>
            <a:off x="609655" y="2282460"/>
            <a:ext cx="10951888" cy="3613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421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1691564-82F7-4E05-390C-9E3590F63436}"/>
              </a:ext>
            </a:extLst>
          </p:cNvPr>
          <p:cNvSpPr>
            <a:spLocks noGrp="1"/>
          </p:cNvSpPr>
          <p:nvPr>
            <p:ph type="title"/>
          </p:nvPr>
        </p:nvSpPr>
        <p:spPr/>
        <p:txBody>
          <a:bodyPr/>
          <a:lstStyle/>
          <a:p>
            <a:r>
              <a:rPr lang="en" altLang="zh-CN" dirty="0"/>
              <a:t>ITL (Inter-token Latency)</a:t>
            </a:r>
            <a:endParaRPr lang="zh-CN" altLang="en-US" dirty="0"/>
          </a:p>
        </p:txBody>
      </p:sp>
      <p:sp>
        <p:nvSpPr>
          <p:cNvPr id="5" name="内容占位符 4">
            <a:extLst>
              <a:ext uri="{FF2B5EF4-FFF2-40B4-BE49-F238E27FC236}">
                <a16:creationId xmlns:a16="http://schemas.microsoft.com/office/drawing/2014/main" id="{909B1B40-25E6-91CF-5708-88B993227CD2}"/>
              </a:ext>
            </a:extLst>
          </p:cNvPr>
          <p:cNvSpPr>
            <a:spLocks noGrp="1"/>
          </p:cNvSpPr>
          <p:nvPr>
            <p:ph sz="half" idx="1"/>
          </p:nvPr>
        </p:nvSpPr>
        <p:spPr/>
        <p:txBody>
          <a:bodyPr/>
          <a:lstStyle/>
          <a:p>
            <a:r>
              <a:rPr lang="zh-CN" altLang="en-US" dirty="0"/>
              <a:t>非首 </a:t>
            </a:r>
            <a:r>
              <a:rPr lang="en" altLang="zh-CN" dirty="0"/>
              <a:t>token </a:t>
            </a:r>
            <a:r>
              <a:rPr lang="zh-CN" altLang="en-US" dirty="0"/>
              <a:t>延迟，也称为 </a:t>
            </a:r>
            <a:r>
              <a:rPr lang="en" altLang="zh-CN" dirty="0"/>
              <a:t>TPOT (Time Per Output Token)</a:t>
            </a:r>
            <a:endParaRPr lang="zh-CN" altLang="en-US" dirty="0"/>
          </a:p>
        </p:txBody>
      </p:sp>
      <p:pic>
        <p:nvPicPr>
          <p:cNvPr id="39938" name="Picture 2">
            <a:extLst>
              <a:ext uri="{FF2B5EF4-FFF2-40B4-BE49-F238E27FC236}">
                <a16:creationId xmlns:a16="http://schemas.microsoft.com/office/drawing/2014/main" id="{76A2B807-7607-D80E-92C8-E92D982DAE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46" t="52589" r="2453"/>
          <a:stretch/>
        </p:blipFill>
        <p:spPr bwMode="auto">
          <a:xfrm>
            <a:off x="1953812" y="2536211"/>
            <a:ext cx="8303117" cy="3525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701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B11EB-37BC-529F-C5F7-BED84B6CA70B}"/>
              </a:ext>
            </a:extLst>
          </p:cNvPr>
          <p:cNvSpPr>
            <a:spLocks noGrp="1"/>
          </p:cNvSpPr>
          <p:nvPr>
            <p:ph type="title"/>
          </p:nvPr>
        </p:nvSpPr>
        <p:spPr/>
        <p:txBody>
          <a:bodyPr/>
          <a:lstStyle/>
          <a:p>
            <a:r>
              <a:rPr lang="en" altLang="zh-CN" dirty="0"/>
              <a:t>ITL (Inter-token Latency)</a:t>
            </a:r>
            <a:endParaRPr kumimoji="1" lang="zh-CN" altLang="en-US" dirty="0"/>
          </a:p>
        </p:txBody>
      </p:sp>
      <p:sp>
        <p:nvSpPr>
          <p:cNvPr id="6" name="内容占位符 5">
            <a:extLst>
              <a:ext uri="{FF2B5EF4-FFF2-40B4-BE49-F238E27FC236}">
                <a16:creationId xmlns:a16="http://schemas.microsoft.com/office/drawing/2014/main" id="{DB368673-16C5-9B25-5ABE-AF457AFE7DAB}"/>
              </a:ext>
            </a:extLst>
          </p:cNvPr>
          <p:cNvSpPr>
            <a:spLocks noGrp="1"/>
          </p:cNvSpPr>
          <p:nvPr>
            <p:ph sz="half" idx="1"/>
          </p:nvPr>
        </p:nvSpPr>
        <p:spPr/>
        <p:txBody>
          <a:bodyPr/>
          <a:lstStyle/>
          <a:p>
            <a:r>
              <a:rPr lang="zh-CN" altLang="en-US" dirty="0"/>
              <a:t>非首 </a:t>
            </a:r>
            <a:r>
              <a:rPr lang="en" altLang="zh-CN" dirty="0"/>
              <a:t>token </a:t>
            </a:r>
            <a:r>
              <a:rPr lang="zh-CN" altLang="en-US" dirty="0"/>
              <a:t>延迟，也称为 </a:t>
            </a:r>
            <a:r>
              <a:rPr lang="en" altLang="zh-CN" dirty="0"/>
              <a:t>TPOT (Time Per Output Token)</a:t>
            </a:r>
            <a:r>
              <a:rPr lang="zh-CN" altLang="en-US" dirty="0"/>
              <a:t> 的计算公式：</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5AC12D4-1328-14E7-1236-22C2ADA380B5}"/>
                  </a:ext>
                </a:extLst>
              </p:cNvPr>
              <p:cNvSpPr txBox="1"/>
              <p:nvPr/>
            </p:nvSpPr>
            <p:spPr>
              <a:xfrm>
                <a:off x="3358721" y="3531242"/>
                <a:ext cx="4871013" cy="8905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i="1" smtClean="0">
                          <a:latin typeface="Cambria Math" panose="02040503050406030204" pitchFamily="18" charset="0"/>
                          <a:ea typeface="Cambria Math" panose="02040503050406030204" pitchFamily="18" charset="0"/>
                        </a:rPr>
                        <m:t>𝐼𝑇𝐿</m:t>
                      </m:r>
                      <m:r>
                        <a:rPr kumimoji="1" lang="en-US" altLang="zh-CN" sz="2800" b="0" i="1" smtClean="0">
                          <a:latin typeface="Cambria Math" panose="02040503050406030204" pitchFamily="18" charset="0"/>
                          <a:ea typeface="Cambria Math" panose="02040503050406030204" pitchFamily="18" charset="0"/>
                        </a:rPr>
                        <m:t>=</m:t>
                      </m:r>
                      <m:f>
                        <m:fPr>
                          <m:ctrlPr>
                            <a:rPr kumimoji="1" lang="en-US" altLang="zh-CN" sz="2800" i="1" dirty="0" smtClean="0">
                              <a:latin typeface="Cambria Math" panose="02040503050406030204" pitchFamily="18" charset="0"/>
                              <a:ea typeface="Cambria Math" panose="02040503050406030204" pitchFamily="18" charset="0"/>
                            </a:rPr>
                          </m:ctrlPr>
                        </m:fPr>
                        <m:num>
                          <m:r>
                            <a:rPr kumimoji="1" lang="en-US" altLang="zh-CN" sz="2800" i="1">
                              <a:latin typeface="Cambria Math" panose="02040503050406030204" pitchFamily="18" charset="0"/>
                              <a:ea typeface="Cambria Math" panose="02040503050406030204" pitchFamily="18" charset="0"/>
                            </a:rPr>
                            <m:t>𝑒</m:t>
                          </m:r>
                          <m:r>
                            <a:rPr kumimoji="1" lang="en-US" altLang="zh-CN" sz="2800" i="1">
                              <a:latin typeface="Cambria Math" panose="02040503050406030204" pitchFamily="18" charset="0"/>
                              <a:ea typeface="Cambria Math" panose="02040503050406030204" pitchFamily="18" charset="0"/>
                            </a:rPr>
                            <m:t>2</m:t>
                          </m:r>
                          <m:r>
                            <a:rPr kumimoji="1" lang="en-US" altLang="zh-CN" sz="2800" i="1">
                              <a:latin typeface="Cambria Math" panose="02040503050406030204" pitchFamily="18" charset="0"/>
                              <a:ea typeface="Cambria Math" panose="02040503050406030204" pitchFamily="18" charset="0"/>
                            </a:rPr>
                            <m:t>𝑒</m:t>
                          </m:r>
                          <m:r>
                            <a:rPr kumimoji="1" lang="en-US" altLang="zh-CN" sz="2800" i="1">
                              <a:latin typeface="Cambria Math" panose="02040503050406030204" pitchFamily="18" charset="0"/>
                              <a:ea typeface="Cambria Math" panose="02040503050406030204" pitchFamily="18" charset="0"/>
                            </a:rPr>
                            <m:t>_</m:t>
                          </m:r>
                          <m:r>
                            <a:rPr kumimoji="1" lang="en-US" altLang="zh-CN" sz="2800" i="1">
                              <a:latin typeface="Cambria Math" panose="02040503050406030204" pitchFamily="18" charset="0"/>
                              <a:ea typeface="Cambria Math" panose="02040503050406030204" pitchFamily="18" charset="0"/>
                            </a:rPr>
                            <m:t>𝑙𝑎𝑡𝑒𝑛𝑐𝑦</m:t>
                          </m:r>
                          <m:r>
                            <m:rPr>
                              <m:nor/>
                            </m:rPr>
                            <a:rPr kumimoji="1" lang="en-US" altLang="zh-CN" sz="2800" i="1">
                              <a:latin typeface="Cambria Math" panose="02040503050406030204" pitchFamily="18" charset="0"/>
                              <a:ea typeface="Cambria Math" panose="02040503050406030204" pitchFamily="18" charset="0"/>
                            </a:rPr>
                            <m:t>−</m:t>
                          </m:r>
                          <m:r>
                            <m:rPr>
                              <m:nor/>
                            </m:rPr>
                            <a:rPr kumimoji="1" lang="en-US" altLang="zh-CN" sz="2800" i="1" dirty="0">
                              <a:latin typeface="Cambria Math" panose="02040503050406030204" pitchFamily="18" charset="0"/>
                              <a:ea typeface="Cambria Math" panose="02040503050406030204" pitchFamily="18" charset="0"/>
                            </a:rPr>
                            <m:t>TTFT</m:t>
                          </m:r>
                        </m:num>
                        <m:den>
                          <m:r>
                            <a:rPr kumimoji="1" lang="en-US" altLang="zh-CN" sz="2800" b="0" i="1" dirty="0" smtClean="0">
                              <a:latin typeface="Cambria Math" panose="02040503050406030204" pitchFamily="18" charset="0"/>
                              <a:ea typeface="Cambria Math" panose="02040503050406030204" pitchFamily="18" charset="0"/>
                            </a:rPr>
                            <m:t>𝑇𝑜𝑡𝑎𝑙</m:t>
                          </m:r>
                          <m:r>
                            <a:rPr kumimoji="1" lang="en-US" altLang="zh-CN" sz="2800" b="0" i="1" dirty="0" smtClean="0">
                              <a:latin typeface="Cambria Math" panose="02040503050406030204" pitchFamily="18" charset="0"/>
                              <a:ea typeface="Cambria Math" panose="02040503050406030204" pitchFamily="18" charset="0"/>
                            </a:rPr>
                            <m:t>_</m:t>
                          </m:r>
                          <m:r>
                            <a:rPr kumimoji="1" lang="en-US" altLang="zh-CN" sz="2800" b="0" i="1" dirty="0" smtClean="0">
                              <a:latin typeface="Cambria Math" panose="02040503050406030204" pitchFamily="18" charset="0"/>
                              <a:ea typeface="Cambria Math" panose="02040503050406030204" pitchFamily="18" charset="0"/>
                            </a:rPr>
                            <m:t>𝑜𝑢𝑡𝑝𝑢𝑡</m:t>
                          </m:r>
                          <m:r>
                            <a:rPr kumimoji="1" lang="en-US" altLang="zh-CN" sz="2800" b="0" i="1" dirty="0" smtClean="0">
                              <a:latin typeface="Cambria Math" panose="02040503050406030204" pitchFamily="18" charset="0"/>
                              <a:ea typeface="Cambria Math" panose="02040503050406030204" pitchFamily="18" charset="0"/>
                            </a:rPr>
                            <m:t>_</m:t>
                          </m:r>
                          <m:r>
                            <a:rPr kumimoji="1" lang="en-US" altLang="zh-CN" sz="2800" b="0" i="1" dirty="0" smtClean="0">
                              <a:latin typeface="Cambria Math" panose="02040503050406030204" pitchFamily="18" charset="0"/>
                              <a:ea typeface="Cambria Math" panose="02040503050406030204" pitchFamily="18" charset="0"/>
                            </a:rPr>
                            <m:t>𝑡𝑜𝑘𝑒𝑛𝑠</m:t>
                          </m:r>
                          <m:r>
                            <m:rPr>
                              <m:nor/>
                            </m:rPr>
                            <a:rPr kumimoji="1" lang="en-US" altLang="zh-CN" sz="2800" i="1">
                              <a:latin typeface="Cambria Math" panose="02040503050406030204" pitchFamily="18" charset="0"/>
                              <a:ea typeface="Cambria Math" panose="02040503050406030204" pitchFamily="18" charset="0"/>
                            </a:rPr>
                            <m:t>−</m:t>
                          </m:r>
                          <m:r>
                            <a:rPr kumimoji="1" lang="en-US" altLang="zh-CN" sz="2800" b="0" i="1" dirty="0" smtClean="0">
                              <a:latin typeface="Cambria Math" panose="02040503050406030204" pitchFamily="18" charset="0"/>
                              <a:ea typeface="Cambria Math" panose="02040503050406030204" pitchFamily="18" charset="0"/>
                            </a:rPr>
                            <m:t>1</m:t>
                          </m:r>
                        </m:den>
                      </m:f>
                    </m:oMath>
                  </m:oMathPara>
                </a14:m>
                <a:endParaRPr kumimoji="1" lang="zh-CN" altLang="en-US" sz="2800" i="1"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75AC12D4-1328-14E7-1236-22C2ADA380B5}"/>
                  </a:ext>
                </a:extLst>
              </p:cNvPr>
              <p:cNvSpPr txBox="1">
                <a:spLocks noRot="1" noChangeAspect="1" noMove="1" noResize="1" noEditPoints="1" noAdjustHandles="1" noChangeArrowheads="1" noChangeShapeType="1" noTextEdit="1"/>
              </p:cNvSpPr>
              <p:nvPr/>
            </p:nvSpPr>
            <p:spPr>
              <a:xfrm>
                <a:off x="3358721" y="3531242"/>
                <a:ext cx="4871013" cy="890565"/>
              </a:xfrm>
              <a:prstGeom prst="rect">
                <a:avLst/>
              </a:prstGeom>
              <a:blipFill>
                <a:blip r:embed="rId2"/>
                <a:stretch>
                  <a:fillRect l="-1302" t="-1408" r="-1302" b="-169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800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79E2C8-33F7-C506-065C-702DFD3D5E72}"/>
              </a:ext>
            </a:extLst>
          </p:cNvPr>
          <p:cNvSpPr>
            <a:spLocks noGrp="1"/>
          </p:cNvSpPr>
          <p:nvPr>
            <p:ph type="title"/>
          </p:nvPr>
        </p:nvSpPr>
        <p:spPr/>
        <p:txBody>
          <a:bodyPr/>
          <a:lstStyle/>
          <a:p>
            <a:r>
              <a:rPr lang="en" altLang="zh-CN" dirty="0"/>
              <a:t>TPS</a:t>
            </a:r>
            <a:r>
              <a:rPr lang="zh-CN" altLang="en-US" dirty="0"/>
              <a:t> </a:t>
            </a:r>
            <a:r>
              <a:rPr lang="en-US" altLang="zh-CN" dirty="0"/>
              <a:t>&amp;</a:t>
            </a:r>
            <a:r>
              <a:rPr lang="zh-CN" altLang="en-US" dirty="0"/>
              <a:t> </a:t>
            </a:r>
            <a:r>
              <a:rPr lang="en-US" altLang="zh-CN" dirty="0"/>
              <a:t>RPS</a:t>
            </a:r>
            <a:endParaRPr lang="zh-CN" altLang="en-US" dirty="0"/>
          </a:p>
        </p:txBody>
      </p:sp>
      <p:sp>
        <p:nvSpPr>
          <p:cNvPr id="5" name="内容占位符 4">
            <a:extLst>
              <a:ext uri="{FF2B5EF4-FFF2-40B4-BE49-F238E27FC236}">
                <a16:creationId xmlns:a16="http://schemas.microsoft.com/office/drawing/2014/main" id="{CD7E0A54-19B5-2CD4-1D4E-56E0B4AE0A98}"/>
              </a:ext>
            </a:extLst>
          </p:cNvPr>
          <p:cNvSpPr>
            <a:spLocks noGrp="1"/>
          </p:cNvSpPr>
          <p:nvPr>
            <p:ph sz="half" idx="1"/>
          </p:nvPr>
        </p:nvSpPr>
        <p:spPr/>
        <p:txBody>
          <a:bodyPr/>
          <a:lstStyle/>
          <a:p>
            <a:r>
              <a:rPr lang="en" altLang="zh-CN" sz="1800" dirty="0" err="1"/>
              <a:t>T_start</a:t>
            </a:r>
            <a:r>
              <a:rPr lang="en" altLang="zh-CN" sz="1800" dirty="0"/>
              <a:t> </a:t>
            </a:r>
            <a:r>
              <a:rPr lang="zh-CN" altLang="en-US" sz="1800" dirty="0"/>
              <a:t>表示 </a:t>
            </a:r>
            <a:r>
              <a:rPr lang="en" altLang="zh-CN" sz="1800" dirty="0"/>
              <a:t>benchmark </a:t>
            </a:r>
            <a:r>
              <a:rPr lang="zh-CN" altLang="en-US" sz="1800" dirty="0"/>
              <a:t>开始的时间</a:t>
            </a:r>
            <a:endParaRPr lang="en-US" altLang="zh-CN" sz="1800" dirty="0"/>
          </a:p>
          <a:p>
            <a:r>
              <a:rPr lang="en" altLang="zh-CN" sz="1800" dirty="0" err="1"/>
              <a:t>T_end</a:t>
            </a:r>
            <a:r>
              <a:rPr lang="en" altLang="zh-CN" sz="1800" dirty="0"/>
              <a:t> </a:t>
            </a:r>
            <a:r>
              <a:rPr lang="zh-CN" altLang="en-US" sz="1800" dirty="0"/>
              <a:t>表示 </a:t>
            </a:r>
            <a:r>
              <a:rPr lang="en" altLang="zh-CN" sz="1800" dirty="0"/>
              <a:t>benchmark </a:t>
            </a:r>
            <a:r>
              <a:rPr lang="zh-CN" altLang="en-US" sz="1800" dirty="0"/>
              <a:t>结束的时间</a:t>
            </a:r>
            <a:endParaRPr lang="en-US" altLang="zh-CN" sz="1800" dirty="0"/>
          </a:p>
          <a:p>
            <a:r>
              <a:rPr lang="en" altLang="zh-CN" sz="1800" dirty="0"/>
              <a:t>Tx </a:t>
            </a:r>
            <a:r>
              <a:rPr lang="zh-CN" altLang="en-US" sz="1800" dirty="0"/>
              <a:t>表示第一个请求发出的时间，</a:t>
            </a:r>
            <a:r>
              <a:rPr lang="en" altLang="zh-CN" sz="1800" dirty="0"/>
              <a:t>Ty </a:t>
            </a:r>
            <a:r>
              <a:rPr lang="zh-CN" altLang="en-US" sz="1800" dirty="0"/>
              <a:t>表示最后一个请求处理结束的时间，</a:t>
            </a:r>
            <a:r>
              <a:rPr lang="en" altLang="zh-CN" sz="1800" dirty="0"/>
              <a:t>Li </a:t>
            </a:r>
            <a:r>
              <a:rPr lang="zh-CN" altLang="en-US" sz="1800" dirty="0"/>
              <a:t>表示第 </a:t>
            </a:r>
            <a:r>
              <a:rPr lang="en" altLang="zh-CN" sz="1800" dirty="0" err="1"/>
              <a:t>i</a:t>
            </a:r>
            <a:r>
              <a:rPr lang="en" altLang="zh-CN" sz="1800" dirty="0"/>
              <a:t> </a:t>
            </a:r>
            <a:r>
              <a:rPr lang="zh-CN" altLang="en-US" sz="1800" dirty="0"/>
              <a:t>个请求的 </a:t>
            </a:r>
            <a:r>
              <a:rPr lang="en" altLang="zh-CN" sz="1800" dirty="0"/>
              <a:t>E2EL</a:t>
            </a:r>
            <a:endParaRPr lang="zh-CN" altLang="en-US" sz="1800" dirty="0"/>
          </a:p>
        </p:txBody>
      </p:sp>
      <p:pic>
        <p:nvPicPr>
          <p:cNvPr id="44034" name="Picture 2">
            <a:extLst>
              <a:ext uri="{FF2B5EF4-FFF2-40B4-BE49-F238E27FC236}">
                <a16:creationId xmlns:a16="http://schemas.microsoft.com/office/drawing/2014/main" id="{47A45058-A9AC-2260-AD1F-1CAEF24B7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080" y="3509623"/>
            <a:ext cx="10240602" cy="284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392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79E2C8-33F7-C506-065C-702DFD3D5E72}"/>
              </a:ext>
            </a:extLst>
          </p:cNvPr>
          <p:cNvSpPr>
            <a:spLocks noGrp="1"/>
          </p:cNvSpPr>
          <p:nvPr>
            <p:ph type="title"/>
          </p:nvPr>
        </p:nvSpPr>
        <p:spPr/>
        <p:txBody>
          <a:bodyPr/>
          <a:lstStyle/>
          <a:p>
            <a:r>
              <a:rPr lang="en" altLang="zh-CN" dirty="0"/>
              <a:t>TPS (Tokens Per Second)</a:t>
            </a:r>
            <a:endParaRPr lang="zh-CN" altLang="en-US" dirty="0"/>
          </a:p>
        </p:txBody>
      </p:sp>
      <p:sp>
        <p:nvSpPr>
          <p:cNvPr id="5" name="内容占位符 4">
            <a:extLst>
              <a:ext uri="{FF2B5EF4-FFF2-40B4-BE49-F238E27FC236}">
                <a16:creationId xmlns:a16="http://schemas.microsoft.com/office/drawing/2014/main" id="{CD7E0A54-19B5-2CD4-1D4E-56E0B4AE0A98}"/>
              </a:ext>
            </a:extLst>
          </p:cNvPr>
          <p:cNvSpPr>
            <a:spLocks noGrp="1"/>
          </p:cNvSpPr>
          <p:nvPr>
            <p:ph sz="half" idx="1"/>
          </p:nvPr>
        </p:nvSpPr>
        <p:spPr/>
        <p:txBody>
          <a:bodyPr/>
          <a:lstStyle/>
          <a:p>
            <a:r>
              <a:rPr lang="en" altLang="zh-CN" dirty="0"/>
              <a:t>TPS (Tokens Per Second)</a:t>
            </a:r>
            <a:r>
              <a:rPr lang="zh-CN" altLang="en-US" dirty="0"/>
              <a:t>，每秒处理的 </a:t>
            </a:r>
            <a:r>
              <a:rPr lang="en" altLang="zh-CN" dirty="0"/>
              <a:t>token </a:t>
            </a:r>
            <a:r>
              <a:rPr lang="zh-CN" altLang="en-US" dirty="0"/>
              <a:t>数：</a:t>
            </a:r>
          </a:p>
        </p:txBody>
      </p:sp>
      <p:pic>
        <p:nvPicPr>
          <p:cNvPr id="44034" name="Picture 2">
            <a:extLst>
              <a:ext uri="{FF2B5EF4-FFF2-40B4-BE49-F238E27FC236}">
                <a16:creationId xmlns:a16="http://schemas.microsoft.com/office/drawing/2014/main" id="{47A45058-A9AC-2260-AD1F-1CAEF24B7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13" y="3429000"/>
            <a:ext cx="10240602" cy="284545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F3222307-DB38-F781-67A7-E1D487CE402F}"/>
              </a:ext>
            </a:extLst>
          </p:cNvPr>
          <p:cNvPicPr>
            <a:picLocks noChangeAspect="1"/>
          </p:cNvPicPr>
          <p:nvPr/>
        </p:nvPicPr>
        <p:blipFill>
          <a:blip r:embed="rId3"/>
          <a:stretch>
            <a:fillRect/>
          </a:stretch>
        </p:blipFill>
        <p:spPr>
          <a:xfrm>
            <a:off x="4292016" y="2169926"/>
            <a:ext cx="3612730" cy="951646"/>
          </a:xfrm>
          <a:prstGeom prst="rect">
            <a:avLst/>
          </a:prstGeom>
        </p:spPr>
      </p:pic>
    </p:spTree>
    <p:extLst>
      <p:ext uri="{BB962C8B-B14F-4D97-AF65-F5344CB8AC3E}">
        <p14:creationId xmlns:p14="http://schemas.microsoft.com/office/powerpoint/2010/main" val="2080758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6FFBF-C2E5-333E-559F-7848C7C14B50}"/>
              </a:ext>
            </a:extLst>
          </p:cNvPr>
          <p:cNvSpPr>
            <a:spLocks noGrp="1"/>
          </p:cNvSpPr>
          <p:nvPr>
            <p:ph type="title"/>
          </p:nvPr>
        </p:nvSpPr>
        <p:spPr/>
        <p:txBody>
          <a:bodyPr/>
          <a:lstStyle/>
          <a:p>
            <a:r>
              <a:rPr lang="en" altLang="zh-CN" dirty="0"/>
              <a:t>LLM </a:t>
            </a:r>
            <a:r>
              <a:rPr lang="zh-CN" altLang="en-US" dirty="0"/>
              <a:t>推理过程</a:t>
            </a:r>
            <a:endParaRPr kumimoji="1" lang="zh-CN" altLang="en-US" dirty="0"/>
          </a:p>
        </p:txBody>
      </p:sp>
      <p:sp>
        <p:nvSpPr>
          <p:cNvPr id="4" name="内容占位符 3">
            <a:extLst>
              <a:ext uri="{FF2B5EF4-FFF2-40B4-BE49-F238E27FC236}">
                <a16:creationId xmlns:a16="http://schemas.microsoft.com/office/drawing/2014/main" id="{DF260860-7E40-303F-B4A0-92D84035E99E}"/>
              </a:ext>
            </a:extLst>
          </p:cNvPr>
          <p:cNvSpPr>
            <a:spLocks noGrp="1"/>
          </p:cNvSpPr>
          <p:nvPr>
            <p:ph sz="half" idx="1"/>
          </p:nvPr>
        </p:nvSpPr>
        <p:spPr/>
        <p:txBody>
          <a:bodyPr/>
          <a:lstStyle/>
          <a:p>
            <a:pPr algn="just" rtl="0" fontAlgn="base">
              <a:spcBef>
                <a:spcPts val="0"/>
              </a:spcBef>
              <a:spcAft>
                <a:spcPts val="0"/>
              </a:spcAft>
              <a:buFont typeface="Arial" panose="020B0604020202020204" pitchFamily="34" charset="0"/>
              <a:buChar char="•"/>
            </a:pPr>
            <a:r>
              <a:rPr lang="en" altLang="zh-CN" b="1" dirty="0">
                <a:solidFill>
                  <a:srgbClr val="C00000"/>
                </a:solidFill>
              </a:rPr>
              <a:t>Prefill</a:t>
            </a:r>
            <a:r>
              <a:rPr lang="zh-CN" altLang="en" b="1" dirty="0">
                <a:solidFill>
                  <a:srgbClr val="C00000"/>
                </a:solidFill>
              </a:rPr>
              <a:t>：</a:t>
            </a:r>
            <a:endParaRPr lang="en-US" altLang="zh-CN" b="1" dirty="0">
              <a:solidFill>
                <a:srgbClr val="C00000"/>
              </a:solidFill>
            </a:endParaRPr>
          </a:p>
          <a:p>
            <a:pPr lvl="1" algn="just">
              <a:spcAft>
                <a:spcPts val="0"/>
              </a:spcAft>
              <a:buFont typeface="Arial" panose="020B0604020202020204" pitchFamily="34" charset="0"/>
              <a:buChar char="•"/>
            </a:pPr>
            <a:r>
              <a:rPr lang="zh-CN" altLang="en-US" dirty="0"/>
              <a:t>根据输入 </a:t>
            </a:r>
            <a:r>
              <a:rPr lang="en" altLang="zh-CN" dirty="0"/>
              <a:t>Tokens</a:t>
            </a:r>
            <a:r>
              <a:rPr lang="zh-CN" altLang="en-US" dirty="0"/>
              <a:t> 生成第一个输出 </a:t>
            </a:r>
            <a:r>
              <a:rPr lang="en" altLang="zh-CN" dirty="0"/>
              <a:t>Token</a:t>
            </a:r>
            <a:r>
              <a:rPr lang="zh-CN" altLang="en" dirty="0"/>
              <a:t>（</a:t>
            </a:r>
            <a:r>
              <a:rPr lang="en" altLang="zh-CN" dirty="0"/>
              <a:t>A</a:t>
            </a:r>
            <a:r>
              <a:rPr lang="zh-CN" altLang="en" dirty="0"/>
              <a:t>），</a:t>
            </a:r>
            <a:r>
              <a:rPr lang="zh-CN" altLang="en-US" dirty="0"/>
              <a:t>通过一次 </a:t>
            </a:r>
            <a:r>
              <a:rPr lang="en" altLang="zh-CN" dirty="0"/>
              <a:t>Forward </a:t>
            </a:r>
            <a:r>
              <a:rPr lang="zh-CN" altLang="en-US" dirty="0"/>
              <a:t>就可以完成</a:t>
            </a:r>
            <a:endParaRPr lang="en-US" altLang="zh-CN" dirty="0"/>
          </a:p>
          <a:p>
            <a:pPr lvl="1" algn="just">
              <a:spcAft>
                <a:spcPts val="0"/>
              </a:spcAft>
              <a:buFont typeface="Arial" panose="020B0604020202020204" pitchFamily="34" charset="0"/>
              <a:buChar char="•"/>
            </a:pPr>
            <a:r>
              <a:rPr lang="zh-CN" altLang="en-US" dirty="0"/>
              <a:t>在 </a:t>
            </a:r>
            <a:r>
              <a:rPr lang="en" altLang="zh-CN" dirty="0"/>
              <a:t>Forward </a:t>
            </a:r>
            <a:r>
              <a:rPr lang="zh-CN" altLang="en-US" dirty="0"/>
              <a:t>中，输入 </a:t>
            </a:r>
            <a:r>
              <a:rPr lang="en" altLang="zh-CN" dirty="0"/>
              <a:t>Tokens </a:t>
            </a:r>
            <a:r>
              <a:rPr lang="zh-CN" altLang="en-US" dirty="0"/>
              <a:t>间可以并行执行，因此执行效率很高</a:t>
            </a:r>
          </a:p>
          <a:p>
            <a:pPr algn="just" rtl="0" fontAlgn="base">
              <a:spcBef>
                <a:spcPts val="0"/>
              </a:spcBef>
              <a:spcAft>
                <a:spcPts val="1000"/>
              </a:spcAft>
              <a:buFont typeface="Arial" panose="020B0604020202020204" pitchFamily="34" charset="0"/>
              <a:buChar char="•"/>
            </a:pPr>
            <a:r>
              <a:rPr lang="en" altLang="zh-CN" b="1" dirty="0">
                <a:solidFill>
                  <a:srgbClr val="C00000"/>
                </a:solidFill>
              </a:rPr>
              <a:t>Decoding</a:t>
            </a:r>
            <a:r>
              <a:rPr lang="zh-CN" altLang="en" b="1" dirty="0">
                <a:solidFill>
                  <a:srgbClr val="C00000"/>
                </a:solidFill>
              </a:rPr>
              <a:t>：</a:t>
            </a:r>
            <a:endParaRPr lang="en-US" altLang="zh-CN" b="1" dirty="0">
              <a:solidFill>
                <a:srgbClr val="C00000"/>
              </a:solidFill>
            </a:endParaRPr>
          </a:p>
          <a:p>
            <a:pPr lvl="1" algn="just">
              <a:spcAft>
                <a:spcPts val="0"/>
              </a:spcAft>
              <a:buFont typeface="Arial" panose="020B0604020202020204" pitchFamily="34" charset="0"/>
              <a:buChar char="•"/>
            </a:pPr>
            <a:r>
              <a:rPr lang="zh-CN" altLang="en-US" dirty="0"/>
              <a:t>从生成第一个 </a:t>
            </a:r>
            <a:r>
              <a:rPr lang="en" altLang="zh-CN" dirty="0"/>
              <a:t>Token</a:t>
            </a:r>
            <a:r>
              <a:rPr lang="zh-CN" altLang="en-US" dirty="0"/>
              <a:t> 后，采用自回归一次生成一个 </a:t>
            </a:r>
            <a:r>
              <a:rPr lang="en" altLang="zh-CN" dirty="0"/>
              <a:t>Token</a:t>
            </a:r>
            <a:r>
              <a:rPr lang="zh-CN" altLang="en" dirty="0"/>
              <a:t>，</a:t>
            </a:r>
            <a:r>
              <a:rPr lang="zh-CN" altLang="en-US" dirty="0"/>
              <a:t>直到生成 </a:t>
            </a:r>
            <a:r>
              <a:rPr lang="en" altLang="zh-CN" dirty="0"/>
              <a:t>Stop Token</a:t>
            </a:r>
            <a:r>
              <a:rPr lang="zh-CN" altLang="en-US" dirty="0"/>
              <a:t> 结束</a:t>
            </a:r>
            <a:endParaRPr lang="en-US" altLang="zh-CN" dirty="0"/>
          </a:p>
          <a:p>
            <a:pPr lvl="1" algn="just">
              <a:spcAft>
                <a:spcPts val="0"/>
              </a:spcAft>
              <a:buFont typeface="Arial" panose="020B0604020202020204" pitchFamily="34" charset="0"/>
              <a:buChar char="•"/>
            </a:pPr>
            <a:r>
              <a:rPr lang="zh-CN" altLang="en-US" dirty="0"/>
              <a:t>设输出共 </a:t>
            </a:r>
            <a:r>
              <a:rPr lang="en" altLang="zh-CN" dirty="0"/>
              <a:t>N </a:t>
            </a:r>
            <a:r>
              <a:rPr lang="en-US" altLang="zh-CN" dirty="0"/>
              <a:t>x</a:t>
            </a:r>
            <a:r>
              <a:rPr lang="zh-CN" altLang="en-US" dirty="0"/>
              <a:t> </a:t>
            </a:r>
            <a:r>
              <a:rPr lang="en" altLang="zh-CN" dirty="0"/>
              <a:t>Token</a:t>
            </a:r>
            <a:r>
              <a:rPr lang="zh-CN" altLang="en" dirty="0"/>
              <a:t>，</a:t>
            </a:r>
            <a:r>
              <a:rPr lang="en" altLang="zh-CN" dirty="0"/>
              <a:t>Decoding </a:t>
            </a:r>
            <a:r>
              <a:rPr lang="zh-CN" altLang="en-US" dirty="0"/>
              <a:t>阶段需要执行 </a:t>
            </a:r>
            <a:r>
              <a:rPr lang="en" altLang="zh-CN" dirty="0"/>
              <a:t>N-1 </a:t>
            </a:r>
            <a:r>
              <a:rPr lang="zh-CN" altLang="en-US" dirty="0"/>
              <a:t>次 </a:t>
            </a:r>
            <a:r>
              <a:rPr lang="en" altLang="zh-CN" dirty="0"/>
              <a:t>Forward</a:t>
            </a:r>
            <a:r>
              <a:rPr lang="zh-CN" altLang="en" dirty="0"/>
              <a:t>，</a:t>
            </a:r>
            <a:r>
              <a:rPr lang="zh-CN" altLang="en-US" dirty="0"/>
              <a:t>只能串行执行，效率很低</a:t>
            </a:r>
            <a:endParaRPr lang="en-US" altLang="zh-CN" dirty="0"/>
          </a:p>
          <a:p>
            <a:pPr lvl="1" algn="just">
              <a:spcAft>
                <a:spcPts val="0"/>
              </a:spcAft>
              <a:buFont typeface="Arial" panose="020B0604020202020204" pitchFamily="34" charset="0"/>
              <a:buChar char="•"/>
            </a:pPr>
            <a:r>
              <a:rPr lang="zh-CN" altLang="en-US" dirty="0"/>
              <a:t>在生成过程中，需要关注 </a:t>
            </a:r>
            <a:r>
              <a:rPr lang="en" altLang="zh-CN" dirty="0"/>
              <a:t>Token </a:t>
            </a:r>
            <a:r>
              <a:rPr lang="zh-CN" altLang="en-US" dirty="0"/>
              <a:t>越来越多</a:t>
            </a:r>
            <a:r>
              <a:rPr lang="zh-CN" altLang="en" dirty="0"/>
              <a:t>，</a:t>
            </a:r>
            <a:r>
              <a:rPr lang="zh-CN" altLang="en-US" dirty="0"/>
              <a:t>计算量也会适当增大</a:t>
            </a:r>
          </a:p>
        </p:txBody>
      </p:sp>
    </p:spTree>
    <p:extLst>
      <p:ext uri="{BB962C8B-B14F-4D97-AF65-F5344CB8AC3E}">
        <p14:creationId xmlns:p14="http://schemas.microsoft.com/office/powerpoint/2010/main" val="307544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DE5629-386E-579E-969C-BF3EAA89331B}"/>
              </a:ext>
            </a:extLst>
          </p:cNvPr>
          <p:cNvSpPr>
            <a:spLocks noGrp="1"/>
          </p:cNvSpPr>
          <p:nvPr>
            <p:ph type="title"/>
          </p:nvPr>
        </p:nvSpPr>
        <p:spPr/>
        <p:txBody>
          <a:bodyPr/>
          <a:lstStyle/>
          <a:p>
            <a:r>
              <a:rPr lang="en" altLang="zh-CN" dirty="0"/>
              <a:t>RPS (Requests Per Second)</a:t>
            </a:r>
            <a:endParaRPr lang="zh-CN" altLang="en-US" dirty="0"/>
          </a:p>
        </p:txBody>
      </p:sp>
      <p:sp>
        <p:nvSpPr>
          <p:cNvPr id="5" name="内容占位符 4">
            <a:extLst>
              <a:ext uri="{FF2B5EF4-FFF2-40B4-BE49-F238E27FC236}">
                <a16:creationId xmlns:a16="http://schemas.microsoft.com/office/drawing/2014/main" id="{BBDBC78F-6F0D-AC66-6040-E9F1AA3E5745}"/>
              </a:ext>
            </a:extLst>
          </p:cNvPr>
          <p:cNvSpPr>
            <a:spLocks noGrp="1"/>
          </p:cNvSpPr>
          <p:nvPr>
            <p:ph sz="half" idx="1"/>
          </p:nvPr>
        </p:nvSpPr>
        <p:spPr/>
        <p:txBody>
          <a:bodyPr/>
          <a:lstStyle/>
          <a:p>
            <a:r>
              <a:rPr lang="en" altLang="zh-CN" dirty="0"/>
              <a:t>RPS (Requests Per Second)</a:t>
            </a:r>
            <a:r>
              <a:rPr lang="zh-CN" altLang="en" dirty="0"/>
              <a:t>：</a:t>
            </a:r>
            <a:r>
              <a:rPr lang="zh-CN" altLang="en-US" dirty="0"/>
              <a:t>每秒处理的请求数：</a:t>
            </a:r>
          </a:p>
        </p:txBody>
      </p:sp>
      <p:pic>
        <p:nvPicPr>
          <p:cNvPr id="6" name="图片 5">
            <a:extLst>
              <a:ext uri="{FF2B5EF4-FFF2-40B4-BE49-F238E27FC236}">
                <a16:creationId xmlns:a16="http://schemas.microsoft.com/office/drawing/2014/main" id="{9137F8B3-9D12-854E-1BF7-F7851D84CB77}"/>
              </a:ext>
            </a:extLst>
          </p:cNvPr>
          <p:cNvPicPr>
            <a:picLocks noChangeAspect="1"/>
          </p:cNvPicPr>
          <p:nvPr/>
        </p:nvPicPr>
        <p:blipFill>
          <a:blip r:embed="rId2"/>
          <a:stretch>
            <a:fillRect/>
          </a:stretch>
        </p:blipFill>
        <p:spPr>
          <a:xfrm>
            <a:off x="2929292" y="2188778"/>
            <a:ext cx="5674439" cy="859221"/>
          </a:xfrm>
          <a:prstGeom prst="rect">
            <a:avLst/>
          </a:prstGeom>
        </p:spPr>
      </p:pic>
      <p:pic>
        <p:nvPicPr>
          <p:cNvPr id="7" name="Picture 2">
            <a:extLst>
              <a:ext uri="{FF2B5EF4-FFF2-40B4-BE49-F238E27FC236}">
                <a16:creationId xmlns:a16="http://schemas.microsoft.com/office/drawing/2014/main" id="{D27D475C-A1B3-52D3-16A3-B16E60FCA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513" y="3429000"/>
            <a:ext cx="10240602" cy="284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751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0183BE-9C94-92F9-5207-D579E034FEE9}"/>
              </a:ext>
            </a:extLst>
          </p:cNvPr>
          <p:cNvSpPr>
            <a:spLocks noGrp="1"/>
          </p:cNvSpPr>
          <p:nvPr>
            <p:ph type="title"/>
          </p:nvPr>
        </p:nvSpPr>
        <p:spPr/>
        <p:txBody>
          <a:bodyPr/>
          <a:lstStyle/>
          <a:p>
            <a:r>
              <a:rPr lang="en-US" altLang="zh-CN" dirty="0"/>
              <a:t>High</a:t>
            </a:r>
            <a:r>
              <a:rPr lang="zh-CN" altLang="en-US" dirty="0"/>
              <a:t> </a:t>
            </a:r>
            <a:r>
              <a:rPr lang="en-US" altLang="zh-CN" dirty="0"/>
              <a:t>Throughput</a:t>
            </a:r>
            <a:r>
              <a:rPr lang="zh-CN" altLang="en-US" dirty="0"/>
              <a:t> </a:t>
            </a:r>
            <a:r>
              <a:rPr lang="en-US" altLang="zh-CN" dirty="0"/>
              <a:t>&amp;</a:t>
            </a:r>
            <a:r>
              <a:rPr lang="zh-CN" altLang="en-US" dirty="0"/>
              <a:t> </a:t>
            </a:r>
            <a:r>
              <a:rPr lang="en-US" altLang="zh-CN" dirty="0"/>
              <a:t>High</a:t>
            </a:r>
            <a:r>
              <a:rPr lang="zh-CN" altLang="en-US" dirty="0"/>
              <a:t> </a:t>
            </a:r>
            <a:r>
              <a:rPr lang="en-US" altLang="zh-CN" dirty="0"/>
              <a:t>Goodput</a:t>
            </a:r>
            <a:endParaRPr lang="zh-CN" altLang="en-US" dirty="0"/>
          </a:p>
        </p:txBody>
      </p:sp>
      <p:pic>
        <p:nvPicPr>
          <p:cNvPr id="6" name="图片 5">
            <a:extLst>
              <a:ext uri="{FF2B5EF4-FFF2-40B4-BE49-F238E27FC236}">
                <a16:creationId xmlns:a16="http://schemas.microsoft.com/office/drawing/2014/main" id="{68DE4BAB-FEAB-7DB7-3025-6A222E8033C5}"/>
              </a:ext>
            </a:extLst>
          </p:cNvPr>
          <p:cNvPicPr>
            <a:picLocks noChangeAspect="1"/>
          </p:cNvPicPr>
          <p:nvPr/>
        </p:nvPicPr>
        <p:blipFill>
          <a:blip r:embed="rId2"/>
          <a:stretch>
            <a:fillRect/>
          </a:stretch>
        </p:blipFill>
        <p:spPr>
          <a:xfrm>
            <a:off x="623635" y="1435539"/>
            <a:ext cx="10822506" cy="4864047"/>
          </a:xfrm>
          <a:prstGeom prst="rect">
            <a:avLst/>
          </a:prstGeom>
        </p:spPr>
      </p:pic>
    </p:spTree>
    <p:extLst>
      <p:ext uri="{BB962C8B-B14F-4D97-AF65-F5344CB8AC3E}">
        <p14:creationId xmlns:p14="http://schemas.microsoft.com/office/powerpoint/2010/main" val="3490749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79A2F-BE4E-9495-13BA-D6DBD7E9BC3F}"/>
              </a:ext>
            </a:extLst>
          </p:cNvPr>
          <p:cNvSpPr>
            <a:spLocks noGrp="1"/>
          </p:cNvSpPr>
          <p:nvPr>
            <p:ph type="title"/>
          </p:nvPr>
        </p:nvSpPr>
        <p:spPr/>
        <p:txBody>
          <a:bodyPr/>
          <a:lstStyle/>
          <a:p>
            <a:r>
              <a:rPr kumimoji="1" lang="zh-CN" altLang="en-US" dirty="0"/>
              <a:t>大模型性能评估表格</a:t>
            </a:r>
          </a:p>
        </p:txBody>
      </p:sp>
      <p:graphicFrame>
        <p:nvGraphicFramePr>
          <p:cNvPr id="4" name="内容占位符 3">
            <a:extLst>
              <a:ext uri="{FF2B5EF4-FFF2-40B4-BE49-F238E27FC236}">
                <a16:creationId xmlns:a16="http://schemas.microsoft.com/office/drawing/2014/main" id="{CD641E02-B1BD-8909-E526-59C7967E0DAD}"/>
              </a:ext>
            </a:extLst>
          </p:cNvPr>
          <p:cNvGraphicFramePr>
            <a:graphicFrameLocks noGrp="1"/>
          </p:cNvGraphicFramePr>
          <p:nvPr>
            <p:ph sz="half" idx="1"/>
            <p:extLst>
              <p:ext uri="{D42A27DB-BD31-4B8C-83A1-F6EECF244321}">
                <p14:modId xmlns:p14="http://schemas.microsoft.com/office/powerpoint/2010/main" val="383135252"/>
              </p:ext>
            </p:extLst>
          </p:nvPr>
        </p:nvGraphicFramePr>
        <p:xfrm>
          <a:off x="480524" y="1284890"/>
          <a:ext cx="11161728" cy="1679466"/>
        </p:xfrm>
        <a:graphic>
          <a:graphicData uri="http://schemas.openxmlformats.org/drawingml/2006/table">
            <a:tbl>
              <a:tblPr firstRow="1" bandRow="1">
                <a:tableStyleId>{5940675A-B579-460E-94D1-54222C63F5DA}</a:tableStyleId>
              </a:tblPr>
              <a:tblGrid>
                <a:gridCol w="697608">
                  <a:extLst>
                    <a:ext uri="{9D8B030D-6E8A-4147-A177-3AD203B41FA5}">
                      <a16:colId xmlns:a16="http://schemas.microsoft.com/office/drawing/2014/main" val="1780029121"/>
                    </a:ext>
                  </a:extLst>
                </a:gridCol>
                <a:gridCol w="697608">
                  <a:extLst>
                    <a:ext uri="{9D8B030D-6E8A-4147-A177-3AD203B41FA5}">
                      <a16:colId xmlns:a16="http://schemas.microsoft.com/office/drawing/2014/main" val="544033314"/>
                    </a:ext>
                  </a:extLst>
                </a:gridCol>
                <a:gridCol w="697608">
                  <a:extLst>
                    <a:ext uri="{9D8B030D-6E8A-4147-A177-3AD203B41FA5}">
                      <a16:colId xmlns:a16="http://schemas.microsoft.com/office/drawing/2014/main" val="3347807052"/>
                    </a:ext>
                  </a:extLst>
                </a:gridCol>
                <a:gridCol w="697608">
                  <a:extLst>
                    <a:ext uri="{9D8B030D-6E8A-4147-A177-3AD203B41FA5}">
                      <a16:colId xmlns:a16="http://schemas.microsoft.com/office/drawing/2014/main" val="1721055156"/>
                    </a:ext>
                  </a:extLst>
                </a:gridCol>
                <a:gridCol w="697608">
                  <a:extLst>
                    <a:ext uri="{9D8B030D-6E8A-4147-A177-3AD203B41FA5}">
                      <a16:colId xmlns:a16="http://schemas.microsoft.com/office/drawing/2014/main" val="1101439438"/>
                    </a:ext>
                  </a:extLst>
                </a:gridCol>
                <a:gridCol w="697608">
                  <a:extLst>
                    <a:ext uri="{9D8B030D-6E8A-4147-A177-3AD203B41FA5}">
                      <a16:colId xmlns:a16="http://schemas.microsoft.com/office/drawing/2014/main" val="3721478485"/>
                    </a:ext>
                  </a:extLst>
                </a:gridCol>
                <a:gridCol w="697608">
                  <a:extLst>
                    <a:ext uri="{9D8B030D-6E8A-4147-A177-3AD203B41FA5}">
                      <a16:colId xmlns:a16="http://schemas.microsoft.com/office/drawing/2014/main" val="2524755208"/>
                    </a:ext>
                  </a:extLst>
                </a:gridCol>
                <a:gridCol w="697608">
                  <a:extLst>
                    <a:ext uri="{9D8B030D-6E8A-4147-A177-3AD203B41FA5}">
                      <a16:colId xmlns:a16="http://schemas.microsoft.com/office/drawing/2014/main" val="3929403111"/>
                    </a:ext>
                  </a:extLst>
                </a:gridCol>
                <a:gridCol w="697608">
                  <a:extLst>
                    <a:ext uri="{9D8B030D-6E8A-4147-A177-3AD203B41FA5}">
                      <a16:colId xmlns:a16="http://schemas.microsoft.com/office/drawing/2014/main" val="486758766"/>
                    </a:ext>
                  </a:extLst>
                </a:gridCol>
                <a:gridCol w="697608">
                  <a:extLst>
                    <a:ext uri="{9D8B030D-6E8A-4147-A177-3AD203B41FA5}">
                      <a16:colId xmlns:a16="http://schemas.microsoft.com/office/drawing/2014/main" val="3356015667"/>
                    </a:ext>
                  </a:extLst>
                </a:gridCol>
                <a:gridCol w="697608">
                  <a:extLst>
                    <a:ext uri="{9D8B030D-6E8A-4147-A177-3AD203B41FA5}">
                      <a16:colId xmlns:a16="http://schemas.microsoft.com/office/drawing/2014/main" val="841229773"/>
                    </a:ext>
                  </a:extLst>
                </a:gridCol>
                <a:gridCol w="697608">
                  <a:extLst>
                    <a:ext uri="{9D8B030D-6E8A-4147-A177-3AD203B41FA5}">
                      <a16:colId xmlns:a16="http://schemas.microsoft.com/office/drawing/2014/main" val="3938043947"/>
                    </a:ext>
                  </a:extLst>
                </a:gridCol>
                <a:gridCol w="697608">
                  <a:extLst>
                    <a:ext uri="{9D8B030D-6E8A-4147-A177-3AD203B41FA5}">
                      <a16:colId xmlns:a16="http://schemas.microsoft.com/office/drawing/2014/main" val="3207630259"/>
                    </a:ext>
                  </a:extLst>
                </a:gridCol>
                <a:gridCol w="697608">
                  <a:extLst>
                    <a:ext uri="{9D8B030D-6E8A-4147-A177-3AD203B41FA5}">
                      <a16:colId xmlns:a16="http://schemas.microsoft.com/office/drawing/2014/main" val="3460012864"/>
                    </a:ext>
                  </a:extLst>
                </a:gridCol>
                <a:gridCol w="697608">
                  <a:extLst>
                    <a:ext uri="{9D8B030D-6E8A-4147-A177-3AD203B41FA5}">
                      <a16:colId xmlns:a16="http://schemas.microsoft.com/office/drawing/2014/main" val="2326021232"/>
                    </a:ext>
                  </a:extLst>
                </a:gridCol>
                <a:gridCol w="697608">
                  <a:extLst>
                    <a:ext uri="{9D8B030D-6E8A-4147-A177-3AD203B41FA5}">
                      <a16:colId xmlns:a16="http://schemas.microsoft.com/office/drawing/2014/main" val="1635513949"/>
                    </a:ext>
                  </a:extLst>
                </a:gridCol>
              </a:tblGrid>
              <a:tr h="407422">
                <a:tc rowSpan="2">
                  <a:txBody>
                    <a:bodyPr/>
                    <a:lstStyle/>
                    <a:p>
                      <a:pPr algn="ctr"/>
                      <a:r>
                        <a:rPr lang="en-US" altLang="zh-CN" sz="1200" dirty="0">
                          <a:latin typeface="Lexend" pitchFamily="2" charset="0"/>
                          <a:ea typeface="+mj-ea"/>
                        </a:rPr>
                        <a:t>model</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dirty="0">
                          <a:latin typeface="Lexend" pitchFamily="2" charset="0"/>
                          <a:ea typeface="+mj-ea"/>
                        </a:rPr>
                        <a:t>parameters</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dirty="0">
                          <a:latin typeface="Lexend" pitchFamily="2" charset="0"/>
                          <a:ea typeface="+mj-ea"/>
                        </a:rPr>
                        <a:t>Parallel</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dirty="0">
                          <a:latin typeface="Lexend" pitchFamily="2" charset="0"/>
                          <a:ea typeface="+mj-ea"/>
                        </a:rPr>
                        <a:t>Batch</a:t>
                      </a:r>
                      <a:r>
                        <a:rPr lang="zh-CN" altLang="en-US" sz="1200" dirty="0">
                          <a:latin typeface="Lexend" pitchFamily="2" charset="0"/>
                          <a:ea typeface="+mj-ea"/>
                        </a:rPr>
                        <a:t> </a:t>
                      </a:r>
                      <a:r>
                        <a:rPr lang="en-US" altLang="zh-CN" sz="1200" dirty="0">
                          <a:latin typeface="Lexend" pitchFamily="2" charset="0"/>
                          <a:ea typeface="+mj-ea"/>
                        </a:rPr>
                        <a:t>Size</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dirty="0">
                          <a:latin typeface="Lexend" pitchFamily="2" charset="0"/>
                          <a:ea typeface="+mj-ea"/>
                        </a:rPr>
                        <a:t>Input</a:t>
                      </a:r>
                      <a:r>
                        <a:rPr lang="zh-CN" altLang="en-US" sz="1200" dirty="0">
                          <a:latin typeface="Lexend" pitchFamily="2" charset="0"/>
                          <a:ea typeface="+mj-ea"/>
                        </a:rPr>
                        <a:t> </a:t>
                      </a:r>
                      <a:r>
                        <a:rPr lang="en-US" altLang="zh-CN" sz="1200" dirty="0">
                          <a:latin typeface="Lexend" pitchFamily="2" charset="0"/>
                          <a:ea typeface="+mj-ea"/>
                        </a:rPr>
                        <a:t>Seq</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dirty="0">
                          <a:latin typeface="Lexend" pitchFamily="2" charset="0"/>
                          <a:ea typeface="+mj-ea"/>
                        </a:rPr>
                        <a:t>Output</a:t>
                      </a:r>
                      <a:r>
                        <a:rPr lang="zh-CN" altLang="en-US" sz="1200" dirty="0">
                          <a:latin typeface="Lexend" pitchFamily="2" charset="0"/>
                          <a:ea typeface="+mj-ea"/>
                        </a:rPr>
                        <a:t> </a:t>
                      </a:r>
                      <a:r>
                        <a:rPr lang="en-US" altLang="zh-CN" sz="1200" dirty="0">
                          <a:latin typeface="Lexend" pitchFamily="2" charset="0"/>
                          <a:ea typeface="+mj-ea"/>
                        </a:rPr>
                        <a:t>Seq</a:t>
                      </a:r>
                      <a:endParaRPr lang="zh-CN" altLang="en-US" sz="1200" dirty="0">
                        <a:latin typeface="Lexend" pitchFamily="2" charset="0"/>
                        <a:ea typeface="+mj-ea"/>
                      </a:endParaRPr>
                    </a:p>
                  </a:txBody>
                  <a:tcPr anchor="ctr">
                    <a:solidFill>
                      <a:schemeClr val="accent6">
                        <a:lumMod val="20000"/>
                        <a:lumOff val="80000"/>
                      </a:schemeClr>
                    </a:solidFill>
                  </a:tcPr>
                </a:tc>
                <a:tc gridSpan="6">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Lexend" pitchFamily="2" charset="0"/>
                          <a:ea typeface="+mn-ea"/>
                          <a:cs typeface="+mn-cs"/>
                        </a:rPr>
                        <a:t>TTFT</a:t>
                      </a:r>
                      <a:endParaRPr lang="zh-CN" altLang="en-US" sz="1200" kern="1200" dirty="0">
                        <a:solidFill>
                          <a:schemeClr val="tx1"/>
                        </a:solidFill>
                        <a:latin typeface="Lexend" pitchFamily="2" charset="0"/>
                        <a:ea typeface="+mn-ea"/>
                        <a:cs typeface="+mn-cs"/>
                      </a:endParaRPr>
                    </a:p>
                  </a:txBody>
                  <a:tcPr anchor="ctr">
                    <a:solidFill>
                      <a:schemeClr val="accent6">
                        <a:lumMod val="20000"/>
                        <a:lumOff val="80000"/>
                      </a:schemeClr>
                    </a:solidFill>
                  </a:tcPr>
                </a:tc>
                <a:tc hMerge="1">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Lexend" pitchFamily="2" charset="0"/>
                        <a:ea typeface="+mn-ea"/>
                        <a:cs typeface="+mn-cs"/>
                      </a:endParaRPr>
                    </a:p>
                  </a:txBody>
                  <a:tcPr anchor="ctr"/>
                </a:tc>
                <a:tc hMerge="1">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Lexend" pitchFamily="2" charset="0"/>
                        <a:ea typeface="+mn-ea"/>
                        <a:cs typeface="+mn-cs"/>
                      </a:endParaRPr>
                    </a:p>
                  </a:txBody>
                  <a:tcPr anchor="ctr"/>
                </a:tc>
                <a:tc hMerge="1">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Lexend" pitchFamily="2" charset="0"/>
                        <a:ea typeface="+mn-ea"/>
                        <a:cs typeface="+mn-cs"/>
                      </a:endParaRPr>
                    </a:p>
                  </a:txBody>
                  <a:tcPr anchor="ctr"/>
                </a:tc>
                <a:tc hMerge="1">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Lexend" pitchFamily="2" charset="0"/>
                        <a:ea typeface="+mn-ea"/>
                        <a:cs typeface="+mn-cs"/>
                      </a:endParaRPr>
                    </a:p>
                  </a:txBody>
                  <a:tcPr anchor="ctr"/>
                </a:tc>
                <a:tc hMerge="1">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Lexend" pitchFamily="2" charset="0"/>
                        <a:ea typeface="+mn-ea"/>
                        <a:cs typeface="+mn-cs"/>
                      </a:endParaRPr>
                    </a:p>
                  </a:txBody>
                  <a:tcPr anchor="ctr"/>
                </a:tc>
                <a:tc gridSpan="2">
                  <a:txBody>
                    <a:bodyPr/>
                    <a:lstStyle/>
                    <a:p>
                      <a:pPr algn="ctr"/>
                      <a:r>
                        <a:rPr lang="en-US" altLang="zh-CN" sz="1200" dirty="0">
                          <a:latin typeface="Lexend" pitchFamily="2" charset="0"/>
                          <a:ea typeface="+mj-ea"/>
                        </a:rPr>
                        <a:t>ITL</a:t>
                      </a:r>
                      <a:endParaRPr lang="zh-CN" altLang="en-US" sz="1200" dirty="0">
                        <a:latin typeface="Lexend" pitchFamily="2" charset="0"/>
                        <a:ea typeface="+mj-ea"/>
                      </a:endParaRPr>
                    </a:p>
                  </a:txBody>
                  <a:tcPr anchor="ctr">
                    <a:solidFill>
                      <a:schemeClr val="accent6">
                        <a:lumMod val="20000"/>
                        <a:lumOff val="80000"/>
                      </a:schemeClr>
                    </a:solidFill>
                  </a:tcPr>
                </a:tc>
                <a:tc hMerge="1">
                  <a:txBody>
                    <a:bodyPr/>
                    <a:lstStyle/>
                    <a:p>
                      <a:pPr algn="ctr"/>
                      <a:endParaRPr lang="zh-CN" altLang="en-US" sz="1200" dirty="0">
                        <a:latin typeface="Lexend" pitchFamily="2" charset="0"/>
                        <a:ea typeface="+mj-ea"/>
                      </a:endParaRPr>
                    </a:p>
                  </a:txBody>
                  <a:tcPr anchor="ctr"/>
                </a:tc>
                <a:tc rowSpan="2">
                  <a:txBody>
                    <a:bodyPr/>
                    <a:lstStyle/>
                    <a:p>
                      <a:pPr algn="ctr"/>
                      <a:r>
                        <a:rPr lang="en-US" altLang="zh-CN" sz="1200" dirty="0">
                          <a:latin typeface="Lexend" pitchFamily="2" charset="0"/>
                          <a:ea typeface="+mj-ea"/>
                        </a:rPr>
                        <a:t>QPS</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kern="1200" dirty="0">
                          <a:solidFill>
                            <a:schemeClr val="tx1"/>
                          </a:solidFill>
                          <a:latin typeface="Lexend" pitchFamily="2" charset="0"/>
                          <a:ea typeface="+mn-ea"/>
                          <a:cs typeface="+mn-cs"/>
                        </a:rPr>
                        <a:t>RPS</a:t>
                      </a:r>
                      <a:endParaRPr lang="zh-CN" altLang="en-US" sz="1200" dirty="0">
                        <a:latin typeface="Lexend" pitchFamily="2" charset="0"/>
                        <a:ea typeface="+mj-ea"/>
                      </a:endParaRPr>
                    </a:p>
                  </a:txBody>
                  <a:tcPr anchor="ctr">
                    <a:solidFill>
                      <a:schemeClr val="accent6">
                        <a:lumMod val="20000"/>
                        <a:lumOff val="80000"/>
                      </a:schemeClr>
                    </a:solidFill>
                  </a:tcPr>
                </a:tc>
                <a:extLst>
                  <a:ext uri="{0D108BD9-81ED-4DB2-BD59-A6C34878D82A}">
                    <a16:rowId xmlns:a16="http://schemas.microsoft.com/office/drawing/2014/main" val="937402819"/>
                  </a:ext>
                </a:extLst>
              </a:tr>
              <a:tr h="407422">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tc>
                  <a:txBody>
                    <a:bodyPr/>
                    <a:lstStyle/>
                    <a:p>
                      <a:pPr algn="ctr"/>
                      <a:r>
                        <a:rPr lang="en-US" altLang="zh-CN" sz="1200" dirty="0">
                          <a:latin typeface="Lexend" pitchFamily="2" charset="0"/>
                          <a:ea typeface="+mj-ea"/>
                        </a:rPr>
                        <a:t>TP50</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TP90</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TP99</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Min</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Max</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AVG</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TP50</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a:t>
                      </a:r>
                      <a:endParaRPr lang="zh-CN" altLang="en-US" sz="1200" dirty="0">
                        <a:latin typeface="Lexend" pitchFamily="2" charset="0"/>
                        <a:ea typeface="+mj-ea"/>
                      </a:endParaRPr>
                    </a:p>
                  </a:txBody>
                  <a:tcPr anchor="ctr">
                    <a:solidFill>
                      <a:schemeClr val="accent6">
                        <a:lumMod val="20000"/>
                        <a:lumOff val="80000"/>
                      </a:schemeClr>
                    </a:solidFill>
                  </a:tcPr>
                </a:tc>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extLst>
                  <a:ext uri="{0D108BD9-81ED-4DB2-BD59-A6C34878D82A}">
                    <a16:rowId xmlns:a16="http://schemas.microsoft.com/office/drawing/2014/main" val="3049491150"/>
                  </a:ext>
                </a:extLst>
              </a:tr>
              <a:tr h="435741">
                <a:tc>
                  <a:txBody>
                    <a:bodyPr/>
                    <a:lstStyle/>
                    <a:p>
                      <a:pPr algn="ctr"/>
                      <a:r>
                        <a:rPr lang="zh-CN" altLang="en-US" sz="1200" dirty="0">
                          <a:latin typeface="Lexend" pitchFamily="2" charset="0"/>
                          <a:ea typeface="+mj-ea"/>
                        </a:rPr>
                        <a:t>模型名</a:t>
                      </a:r>
                    </a:p>
                  </a:txBody>
                  <a:tcPr anchor="ctr"/>
                </a:tc>
                <a:tc>
                  <a:txBody>
                    <a:bodyPr/>
                    <a:lstStyle/>
                    <a:p>
                      <a:pPr algn="ctr"/>
                      <a:r>
                        <a:rPr lang="zh-CN" altLang="en-US" sz="1200" dirty="0">
                          <a:latin typeface="Lexend" pitchFamily="2" charset="0"/>
                          <a:ea typeface="+mj-ea"/>
                        </a:rPr>
                        <a:t>参数量</a:t>
                      </a:r>
                    </a:p>
                  </a:txBody>
                  <a:tcPr anchor="ctr"/>
                </a:tc>
                <a:tc>
                  <a:txBody>
                    <a:bodyPr/>
                    <a:lstStyle/>
                    <a:p>
                      <a:pPr algn="ctr"/>
                      <a:r>
                        <a:rPr lang="zh-CN" altLang="en-US" sz="1200" kern="1200" dirty="0">
                          <a:solidFill>
                            <a:schemeClr val="tx1"/>
                          </a:solidFill>
                          <a:latin typeface="Lexend" pitchFamily="2" charset="0"/>
                          <a:ea typeface="+mn-ea"/>
                          <a:cs typeface="+mn-cs"/>
                        </a:rPr>
                        <a:t>并行度</a:t>
                      </a:r>
                      <a:endParaRPr lang="zh-CN" altLang="en-US" sz="1200" dirty="0">
                        <a:latin typeface="Lexend" pitchFamily="2" charset="0"/>
                        <a:ea typeface="+mj-ea"/>
                      </a:endParaRPr>
                    </a:p>
                  </a:txBody>
                  <a:tcPr anchor="ctr"/>
                </a:tc>
                <a:tc>
                  <a:txBody>
                    <a:bodyPr/>
                    <a:lstStyle/>
                    <a:p>
                      <a:pPr algn="ctr"/>
                      <a:r>
                        <a:rPr lang="en-US" altLang="zh-CN" sz="1200" dirty="0">
                          <a:latin typeface="Lexend" pitchFamily="2" charset="0"/>
                          <a:ea typeface="+mj-ea"/>
                        </a:rPr>
                        <a:t>BS</a:t>
                      </a:r>
                      <a:endParaRPr lang="zh-CN" altLang="en-US" sz="1200" dirty="0">
                        <a:latin typeface="Lexend" pitchFamily="2" charset="0"/>
                        <a:ea typeface="+mj-ea"/>
                      </a:endParaRPr>
                    </a:p>
                  </a:txBody>
                  <a:tcPr anchor="ctr"/>
                </a:tc>
                <a:tc>
                  <a:txBody>
                    <a:bodyPr/>
                    <a:lstStyle/>
                    <a:p>
                      <a:pPr algn="ctr"/>
                      <a:r>
                        <a:rPr lang="zh-CN" altLang="en-US" sz="1200" dirty="0">
                          <a:latin typeface="Lexend" pitchFamily="2" charset="0"/>
                          <a:ea typeface="+mj-ea"/>
                        </a:rPr>
                        <a:t>输入</a:t>
                      </a:r>
                      <a:r>
                        <a:rPr lang="en-US" altLang="zh-CN" sz="1200" dirty="0">
                          <a:latin typeface="Lexend" pitchFamily="2" charset="0"/>
                          <a:ea typeface="+mj-ea"/>
                        </a:rPr>
                        <a:t>seq</a:t>
                      </a:r>
                      <a:endParaRPr lang="zh-CN" altLang="en-US" sz="1200" dirty="0">
                        <a:latin typeface="Lexend" pitchFamily="2" charset="0"/>
                        <a:ea typeface="+mj-ea"/>
                      </a:endParaRPr>
                    </a:p>
                  </a:txBody>
                  <a:tcPr anchor="ctr"/>
                </a:tc>
                <a:tc>
                  <a:txBody>
                    <a:bodyPr/>
                    <a:lstStyle/>
                    <a:p>
                      <a:pPr algn="ctr"/>
                      <a:r>
                        <a:rPr lang="zh-CN" altLang="en-US" sz="1200" dirty="0">
                          <a:latin typeface="Lexend" pitchFamily="2" charset="0"/>
                          <a:ea typeface="+mj-ea"/>
                        </a:rPr>
                        <a:t>输出</a:t>
                      </a:r>
                      <a:r>
                        <a:rPr lang="en-US" altLang="zh-CN" sz="1200" dirty="0">
                          <a:latin typeface="Lexend" pitchFamily="2" charset="0"/>
                          <a:ea typeface="+mj-ea"/>
                        </a:rPr>
                        <a:t> sq</a:t>
                      </a:r>
                      <a:r>
                        <a:rPr lang="zh-CN" altLang="en-US" sz="1200" dirty="0">
                          <a:latin typeface="Lexend" pitchFamily="2" charset="0"/>
                          <a:ea typeface="+mj-ea"/>
                        </a:rPr>
                        <a:t> </a:t>
                      </a: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extLst>
                  <a:ext uri="{0D108BD9-81ED-4DB2-BD59-A6C34878D82A}">
                    <a16:rowId xmlns:a16="http://schemas.microsoft.com/office/drawing/2014/main" val="3024685920"/>
                  </a:ext>
                </a:extLst>
              </a:tr>
              <a:tr h="407422">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extLst>
                  <a:ext uri="{0D108BD9-81ED-4DB2-BD59-A6C34878D82A}">
                    <a16:rowId xmlns:a16="http://schemas.microsoft.com/office/drawing/2014/main" val="3376660898"/>
                  </a:ext>
                </a:extLst>
              </a:tr>
            </a:tbl>
          </a:graphicData>
        </a:graphic>
      </p:graphicFrame>
      <p:grpSp>
        <p:nvGrpSpPr>
          <p:cNvPr id="8" name="组合 7">
            <a:extLst>
              <a:ext uri="{FF2B5EF4-FFF2-40B4-BE49-F238E27FC236}">
                <a16:creationId xmlns:a16="http://schemas.microsoft.com/office/drawing/2014/main" id="{19C09BA8-FE22-3734-47F8-E61BD8270EE2}"/>
              </a:ext>
            </a:extLst>
          </p:cNvPr>
          <p:cNvGrpSpPr/>
          <p:nvPr/>
        </p:nvGrpSpPr>
        <p:grpSpPr>
          <a:xfrm>
            <a:off x="927661" y="3109811"/>
            <a:ext cx="10183374" cy="3459840"/>
            <a:chOff x="927661" y="3109811"/>
            <a:chExt cx="10183374" cy="3459840"/>
          </a:xfrm>
        </p:grpSpPr>
        <p:pic>
          <p:nvPicPr>
            <p:cNvPr id="6" name="Picture 4" descr="基于vLLM加速大模型推理并评估性能| Quantum Bit">
              <a:extLst>
                <a:ext uri="{FF2B5EF4-FFF2-40B4-BE49-F238E27FC236}">
                  <a16:creationId xmlns:a16="http://schemas.microsoft.com/office/drawing/2014/main" id="{10737D6A-20E6-A4BB-E522-9902B7162E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796" t="62922" r="8229" b="9549"/>
            <a:stretch/>
          </p:blipFill>
          <p:spPr bwMode="auto">
            <a:xfrm>
              <a:off x="6476385" y="3109811"/>
              <a:ext cx="4172608" cy="2575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基于vLLM加速大模型推理并评估性能| Quantum Bit">
              <a:extLst>
                <a:ext uri="{FF2B5EF4-FFF2-40B4-BE49-F238E27FC236}">
                  <a16:creationId xmlns:a16="http://schemas.microsoft.com/office/drawing/2014/main" id="{6DEB344E-B080-310A-A5A7-3690A84462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343"/>
            <a:stretch/>
          </p:blipFill>
          <p:spPr bwMode="auto">
            <a:xfrm>
              <a:off x="927661" y="5853399"/>
              <a:ext cx="10183374" cy="7162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基于vLLM加速大模型推理并评估性能| Quantum Bit">
              <a:extLst>
                <a:ext uri="{FF2B5EF4-FFF2-40B4-BE49-F238E27FC236}">
                  <a16:creationId xmlns:a16="http://schemas.microsoft.com/office/drawing/2014/main" id="{8655B6FF-E8B5-9D48-134F-7A1D44313C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19" t="64247" r="49306" b="8223"/>
            <a:stretch/>
          </p:blipFill>
          <p:spPr bwMode="auto">
            <a:xfrm>
              <a:off x="1463689" y="3204792"/>
              <a:ext cx="4172609" cy="25750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0467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79A2F-BE4E-9495-13BA-D6DBD7E9BC3F}"/>
              </a:ext>
            </a:extLst>
          </p:cNvPr>
          <p:cNvSpPr>
            <a:spLocks noGrp="1"/>
          </p:cNvSpPr>
          <p:nvPr>
            <p:ph type="title"/>
          </p:nvPr>
        </p:nvSpPr>
        <p:spPr/>
        <p:txBody>
          <a:bodyPr/>
          <a:lstStyle/>
          <a:p>
            <a:r>
              <a:rPr kumimoji="1" lang="zh-CN" altLang="en-US" dirty="0"/>
              <a:t>大模型性能评估表格</a:t>
            </a:r>
          </a:p>
        </p:txBody>
      </p:sp>
      <p:graphicFrame>
        <p:nvGraphicFramePr>
          <p:cNvPr id="4" name="内容占位符 3">
            <a:extLst>
              <a:ext uri="{FF2B5EF4-FFF2-40B4-BE49-F238E27FC236}">
                <a16:creationId xmlns:a16="http://schemas.microsoft.com/office/drawing/2014/main" id="{CD641E02-B1BD-8909-E526-59C7967E0DAD}"/>
              </a:ext>
            </a:extLst>
          </p:cNvPr>
          <p:cNvGraphicFramePr>
            <a:graphicFrameLocks noGrp="1"/>
          </p:cNvGraphicFramePr>
          <p:nvPr>
            <p:ph sz="half" idx="1"/>
          </p:nvPr>
        </p:nvGraphicFramePr>
        <p:xfrm>
          <a:off x="480524" y="1284890"/>
          <a:ext cx="11161728" cy="1679466"/>
        </p:xfrm>
        <a:graphic>
          <a:graphicData uri="http://schemas.openxmlformats.org/drawingml/2006/table">
            <a:tbl>
              <a:tblPr firstRow="1" bandRow="1">
                <a:tableStyleId>{5940675A-B579-460E-94D1-54222C63F5DA}</a:tableStyleId>
              </a:tblPr>
              <a:tblGrid>
                <a:gridCol w="697608">
                  <a:extLst>
                    <a:ext uri="{9D8B030D-6E8A-4147-A177-3AD203B41FA5}">
                      <a16:colId xmlns:a16="http://schemas.microsoft.com/office/drawing/2014/main" val="1780029121"/>
                    </a:ext>
                  </a:extLst>
                </a:gridCol>
                <a:gridCol w="697608">
                  <a:extLst>
                    <a:ext uri="{9D8B030D-6E8A-4147-A177-3AD203B41FA5}">
                      <a16:colId xmlns:a16="http://schemas.microsoft.com/office/drawing/2014/main" val="544033314"/>
                    </a:ext>
                  </a:extLst>
                </a:gridCol>
                <a:gridCol w="697608">
                  <a:extLst>
                    <a:ext uri="{9D8B030D-6E8A-4147-A177-3AD203B41FA5}">
                      <a16:colId xmlns:a16="http://schemas.microsoft.com/office/drawing/2014/main" val="3347807052"/>
                    </a:ext>
                  </a:extLst>
                </a:gridCol>
                <a:gridCol w="697608">
                  <a:extLst>
                    <a:ext uri="{9D8B030D-6E8A-4147-A177-3AD203B41FA5}">
                      <a16:colId xmlns:a16="http://schemas.microsoft.com/office/drawing/2014/main" val="1721055156"/>
                    </a:ext>
                  </a:extLst>
                </a:gridCol>
                <a:gridCol w="697608">
                  <a:extLst>
                    <a:ext uri="{9D8B030D-6E8A-4147-A177-3AD203B41FA5}">
                      <a16:colId xmlns:a16="http://schemas.microsoft.com/office/drawing/2014/main" val="1101439438"/>
                    </a:ext>
                  </a:extLst>
                </a:gridCol>
                <a:gridCol w="697608">
                  <a:extLst>
                    <a:ext uri="{9D8B030D-6E8A-4147-A177-3AD203B41FA5}">
                      <a16:colId xmlns:a16="http://schemas.microsoft.com/office/drawing/2014/main" val="3721478485"/>
                    </a:ext>
                  </a:extLst>
                </a:gridCol>
                <a:gridCol w="697608">
                  <a:extLst>
                    <a:ext uri="{9D8B030D-6E8A-4147-A177-3AD203B41FA5}">
                      <a16:colId xmlns:a16="http://schemas.microsoft.com/office/drawing/2014/main" val="2524755208"/>
                    </a:ext>
                  </a:extLst>
                </a:gridCol>
                <a:gridCol w="697608">
                  <a:extLst>
                    <a:ext uri="{9D8B030D-6E8A-4147-A177-3AD203B41FA5}">
                      <a16:colId xmlns:a16="http://schemas.microsoft.com/office/drawing/2014/main" val="3929403111"/>
                    </a:ext>
                  </a:extLst>
                </a:gridCol>
                <a:gridCol w="697608">
                  <a:extLst>
                    <a:ext uri="{9D8B030D-6E8A-4147-A177-3AD203B41FA5}">
                      <a16:colId xmlns:a16="http://schemas.microsoft.com/office/drawing/2014/main" val="486758766"/>
                    </a:ext>
                  </a:extLst>
                </a:gridCol>
                <a:gridCol w="697608">
                  <a:extLst>
                    <a:ext uri="{9D8B030D-6E8A-4147-A177-3AD203B41FA5}">
                      <a16:colId xmlns:a16="http://schemas.microsoft.com/office/drawing/2014/main" val="3356015667"/>
                    </a:ext>
                  </a:extLst>
                </a:gridCol>
                <a:gridCol w="697608">
                  <a:extLst>
                    <a:ext uri="{9D8B030D-6E8A-4147-A177-3AD203B41FA5}">
                      <a16:colId xmlns:a16="http://schemas.microsoft.com/office/drawing/2014/main" val="841229773"/>
                    </a:ext>
                  </a:extLst>
                </a:gridCol>
                <a:gridCol w="697608">
                  <a:extLst>
                    <a:ext uri="{9D8B030D-6E8A-4147-A177-3AD203B41FA5}">
                      <a16:colId xmlns:a16="http://schemas.microsoft.com/office/drawing/2014/main" val="3938043947"/>
                    </a:ext>
                  </a:extLst>
                </a:gridCol>
                <a:gridCol w="697608">
                  <a:extLst>
                    <a:ext uri="{9D8B030D-6E8A-4147-A177-3AD203B41FA5}">
                      <a16:colId xmlns:a16="http://schemas.microsoft.com/office/drawing/2014/main" val="3207630259"/>
                    </a:ext>
                  </a:extLst>
                </a:gridCol>
                <a:gridCol w="697608">
                  <a:extLst>
                    <a:ext uri="{9D8B030D-6E8A-4147-A177-3AD203B41FA5}">
                      <a16:colId xmlns:a16="http://schemas.microsoft.com/office/drawing/2014/main" val="3460012864"/>
                    </a:ext>
                  </a:extLst>
                </a:gridCol>
                <a:gridCol w="697608">
                  <a:extLst>
                    <a:ext uri="{9D8B030D-6E8A-4147-A177-3AD203B41FA5}">
                      <a16:colId xmlns:a16="http://schemas.microsoft.com/office/drawing/2014/main" val="2326021232"/>
                    </a:ext>
                  </a:extLst>
                </a:gridCol>
                <a:gridCol w="697608">
                  <a:extLst>
                    <a:ext uri="{9D8B030D-6E8A-4147-A177-3AD203B41FA5}">
                      <a16:colId xmlns:a16="http://schemas.microsoft.com/office/drawing/2014/main" val="1635513949"/>
                    </a:ext>
                  </a:extLst>
                </a:gridCol>
              </a:tblGrid>
              <a:tr h="407422">
                <a:tc rowSpan="2">
                  <a:txBody>
                    <a:bodyPr/>
                    <a:lstStyle/>
                    <a:p>
                      <a:pPr algn="ctr"/>
                      <a:r>
                        <a:rPr lang="en-US" altLang="zh-CN" sz="1200" dirty="0">
                          <a:latin typeface="Lexend" pitchFamily="2" charset="0"/>
                          <a:ea typeface="+mj-ea"/>
                        </a:rPr>
                        <a:t>model</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dirty="0">
                          <a:latin typeface="Lexend" pitchFamily="2" charset="0"/>
                          <a:ea typeface="+mj-ea"/>
                        </a:rPr>
                        <a:t>parameters</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dirty="0">
                          <a:latin typeface="Lexend" pitchFamily="2" charset="0"/>
                          <a:ea typeface="+mj-ea"/>
                        </a:rPr>
                        <a:t>Parallel</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dirty="0">
                          <a:latin typeface="Lexend" pitchFamily="2" charset="0"/>
                          <a:ea typeface="+mj-ea"/>
                        </a:rPr>
                        <a:t>Batch</a:t>
                      </a:r>
                      <a:r>
                        <a:rPr lang="zh-CN" altLang="en-US" sz="1200" dirty="0">
                          <a:latin typeface="Lexend" pitchFamily="2" charset="0"/>
                          <a:ea typeface="+mj-ea"/>
                        </a:rPr>
                        <a:t> </a:t>
                      </a:r>
                      <a:r>
                        <a:rPr lang="en-US" altLang="zh-CN" sz="1200" dirty="0">
                          <a:latin typeface="Lexend" pitchFamily="2" charset="0"/>
                          <a:ea typeface="+mj-ea"/>
                        </a:rPr>
                        <a:t>Size</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dirty="0">
                          <a:latin typeface="Lexend" pitchFamily="2" charset="0"/>
                          <a:ea typeface="+mj-ea"/>
                        </a:rPr>
                        <a:t>Input</a:t>
                      </a:r>
                      <a:r>
                        <a:rPr lang="zh-CN" altLang="en-US" sz="1200" dirty="0">
                          <a:latin typeface="Lexend" pitchFamily="2" charset="0"/>
                          <a:ea typeface="+mj-ea"/>
                        </a:rPr>
                        <a:t> </a:t>
                      </a:r>
                      <a:r>
                        <a:rPr lang="en-US" altLang="zh-CN" sz="1200" dirty="0">
                          <a:latin typeface="Lexend" pitchFamily="2" charset="0"/>
                          <a:ea typeface="+mj-ea"/>
                        </a:rPr>
                        <a:t>Seq</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dirty="0">
                          <a:latin typeface="Lexend" pitchFamily="2" charset="0"/>
                          <a:ea typeface="+mj-ea"/>
                        </a:rPr>
                        <a:t>Output</a:t>
                      </a:r>
                      <a:r>
                        <a:rPr lang="zh-CN" altLang="en-US" sz="1200" dirty="0">
                          <a:latin typeface="Lexend" pitchFamily="2" charset="0"/>
                          <a:ea typeface="+mj-ea"/>
                        </a:rPr>
                        <a:t> </a:t>
                      </a:r>
                      <a:r>
                        <a:rPr lang="en-US" altLang="zh-CN" sz="1200" dirty="0">
                          <a:latin typeface="Lexend" pitchFamily="2" charset="0"/>
                          <a:ea typeface="+mj-ea"/>
                        </a:rPr>
                        <a:t>Seq</a:t>
                      </a:r>
                      <a:endParaRPr lang="zh-CN" altLang="en-US" sz="1200" dirty="0">
                        <a:latin typeface="Lexend" pitchFamily="2" charset="0"/>
                        <a:ea typeface="+mj-ea"/>
                      </a:endParaRPr>
                    </a:p>
                  </a:txBody>
                  <a:tcPr anchor="ctr">
                    <a:solidFill>
                      <a:schemeClr val="accent6">
                        <a:lumMod val="20000"/>
                        <a:lumOff val="80000"/>
                      </a:schemeClr>
                    </a:solidFill>
                  </a:tcPr>
                </a:tc>
                <a:tc gridSpan="6">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Lexend" pitchFamily="2" charset="0"/>
                          <a:ea typeface="+mn-ea"/>
                          <a:cs typeface="+mn-cs"/>
                        </a:rPr>
                        <a:t>TTFT</a:t>
                      </a:r>
                      <a:endParaRPr lang="zh-CN" altLang="en-US" sz="1200" kern="1200" dirty="0">
                        <a:solidFill>
                          <a:schemeClr val="tx1"/>
                        </a:solidFill>
                        <a:latin typeface="Lexend" pitchFamily="2" charset="0"/>
                        <a:ea typeface="+mn-ea"/>
                        <a:cs typeface="+mn-cs"/>
                      </a:endParaRPr>
                    </a:p>
                  </a:txBody>
                  <a:tcPr anchor="ctr">
                    <a:solidFill>
                      <a:schemeClr val="accent6">
                        <a:lumMod val="20000"/>
                        <a:lumOff val="80000"/>
                      </a:schemeClr>
                    </a:solidFill>
                  </a:tcPr>
                </a:tc>
                <a:tc hMerge="1">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Lexend" pitchFamily="2" charset="0"/>
                        <a:ea typeface="+mn-ea"/>
                        <a:cs typeface="+mn-cs"/>
                      </a:endParaRPr>
                    </a:p>
                  </a:txBody>
                  <a:tcPr anchor="ctr"/>
                </a:tc>
                <a:tc hMerge="1">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Lexend" pitchFamily="2" charset="0"/>
                        <a:ea typeface="+mn-ea"/>
                        <a:cs typeface="+mn-cs"/>
                      </a:endParaRPr>
                    </a:p>
                  </a:txBody>
                  <a:tcPr anchor="ctr"/>
                </a:tc>
                <a:tc hMerge="1">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Lexend" pitchFamily="2" charset="0"/>
                        <a:ea typeface="+mn-ea"/>
                        <a:cs typeface="+mn-cs"/>
                      </a:endParaRPr>
                    </a:p>
                  </a:txBody>
                  <a:tcPr anchor="ctr"/>
                </a:tc>
                <a:tc hMerge="1">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Lexend" pitchFamily="2" charset="0"/>
                        <a:ea typeface="+mn-ea"/>
                        <a:cs typeface="+mn-cs"/>
                      </a:endParaRPr>
                    </a:p>
                  </a:txBody>
                  <a:tcPr anchor="ctr"/>
                </a:tc>
                <a:tc hMerge="1">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latin typeface="Lexend" pitchFamily="2" charset="0"/>
                        <a:ea typeface="+mn-ea"/>
                        <a:cs typeface="+mn-cs"/>
                      </a:endParaRPr>
                    </a:p>
                  </a:txBody>
                  <a:tcPr anchor="ctr"/>
                </a:tc>
                <a:tc gridSpan="2">
                  <a:txBody>
                    <a:bodyPr/>
                    <a:lstStyle/>
                    <a:p>
                      <a:pPr algn="ctr"/>
                      <a:r>
                        <a:rPr lang="en-US" altLang="zh-CN" sz="1200" dirty="0">
                          <a:latin typeface="Lexend" pitchFamily="2" charset="0"/>
                          <a:ea typeface="+mj-ea"/>
                        </a:rPr>
                        <a:t>ITL</a:t>
                      </a:r>
                      <a:endParaRPr lang="zh-CN" altLang="en-US" sz="1200" dirty="0">
                        <a:latin typeface="Lexend" pitchFamily="2" charset="0"/>
                        <a:ea typeface="+mj-ea"/>
                      </a:endParaRPr>
                    </a:p>
                  </a:txBody>
                  <a:tcPr anchor="ctr">
                    <a:solidFill>
                      <a:schemeClr val="accent6">
                        <a:lumMod val="20000"/>
                        <a:lumOff val="80000"/>
                      </a:schemeClr>
                    </a:solidFill>
                  </a:tcPr>
                </a:tc>
                <a:tc hMerge="1">
                  <a:txBody>
                    <a:bodyPr/>
                    <a:lstStyle/>
                    <a:p>
                      <a:pPr algn="ctr"/>
                      <a:endParaRPr lang="zh-CN" altLang="en-US" sz="1200" dirty="0">
                        <a:latin typeface="Lexend" pitchFamily="2" charset="0"/>
                        <a:ea typeface="+mj-ea"/>
                      </a:endParaRPr>
                    </a:p>
                  </a:txBody>
                  <a:tcPr anchor="ctr"/>
                </a:tc>
                <a:tc rowSpan="2">
                  <a:txBody>
                    <a:bodyPr/>
                    <a:lstStyle/>
                    <a:p>
                      <a:pPr algn="ctr"/>
                      <a:r>
                        <a:rPr lang="en-US" altLang="zh-CN" sz="1200" dirty="0">
                          <a:latin typeface="Lexend" pitchFamily="2" charset="0"/>
                          <a:ea typeface="+mj-ea"/>
                        </a:rPr>
                        <a:t>QPS</a:t>
                      </a:r>
                      <a:endParaRPr lang="zh-CN" altLang="en-US" sz="1200" dirty="0">
                        <a:latin typeface="Lexend" pitchFamily="2" charset="0"/>
                        <a:ea typeface="+mj-ea"/>
                      </a:endParaRPr>
                    </a:p>
                  </a:txBody>
                  <a:tcPr anchor="ctr">
                    <a:solidFill>
                      <a:schemeClr val="accent6">
                        <a:lumMod val="20000"/>
                        <a:lumOff val="80000"/>
                      </a:schemeClr>
                    </a:solidFill>
                  </a:tcPr>
                </a:tc>
                <a:tc rowSpan="2">
                  <a:txBody>
                    <a:bodyPr/>
                    <a:lstStyle/>
                    <a:p>
                      <a:pPr algn="ctr"/>
                      <a:r>
                        <a:rPr lang="en-US" altLang="zh-CN" sz="1200" kern="1200" dirty="0">
                          <a:solidFill>
                            <a:schemeClr val="tx1"/>
                          </a:solidFill>
                          <a:latin typeface="Lexend" pitchFamily="2" charset="0"/>
                          <a:ea typeface="+mn-ea"/>
                          <a:cs typeface="+mn-cs"/>
                        </a:rPr>
                        <a:t>RPS</a:t>
                      </a:r>
                      <a:endParaRPr lang="zh-CN" altLang="en-US" sz="1200" dirty="0">
                        <a:latin typeface="Lexend" pitchFamily="2" charset="0"/>
                        <a:ea typeface="+mj-ea"/>
                      </a:endParaRPr>
                    </a:p>
                  </a:txBody>
                  <a:tcPr anchor="ctr">
                    <a:solidFill>
                      <a:schemeClr val="accent6">
                        <a:lumMod val="20000"/>
                        <a:lumOff val="80000"/>
                      </a:schemeClr>
                    </a:solidFill>
                  </a:tcPr>
                </a:tc>
                <a:extLst>
                  <a:ext uri="{0D108BD9-81ED-4DB2-BD59-A6C34878D82A}">
                    <a16:rowId xmlns:a16="http://schemas.microsoft.com/office/drawing/2014/main" val="937402819"/>
                  </a:ext>
                </a:extLst>
              </a:tr>
              <a:tr h="407422">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tc>
                  <a:txBody>
                    <a:bodyPr/>
                    <a:lstStyle/>
                    <a:p>
                      <a:pPr algn="ctr"/>
                      <a:r>
                        <a:rPr lang="en-US" altLang="zh-CN" sz="1200" dirty="0">
                          <a:latin typeface="Lexend" pitchFamily="2" charset="0"/>
                          <a:ea typeface="+mj-ea"/>
                        </a:rPr>
                        <a:t>TP50</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TP90</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TP99</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Min</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Max</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AVG</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TP50</a:t>
                      </a:r>
                      <a:endParaRPr lang="zh-CN" altLang="en-US" sz="1200" dirty="0">
                        <a:latin typeface="Lexend" pitchFamily="2" charset="0"/>
                        <a:ea typeface="+mj-ea"/>
                      </a:endParaRPr>
                    </a:p>
                  </a:txBody>
                  <a:tcPr anchor="ctr">
                    <a:solidFill>
                      <a:schemeClr val="accent6">
                        <a:lumMod val="20000"/>
                        <a:lumOff val="80000"/>
                      </a:schemeClr>
                    </a:solidFill>
                  </a:tcPr>
                </a:tc>
                <a:tc>
                  <a:txBody>
                    <a:bodyPr/>
                    <a:lstStyle/>
                    <a:p>
                      <a:pPr algn="ctr"/>
                      <a:r>
                        <a:rPr lang="en-US" altLang="zh-CN" sz="1200" dirty="0">
                          <a:latin typeface="Lexend" pitchFamily="2" charset="0"/>
                          <a:ea typeface="+mj-ea"/>
                        </a:rPr>
                        <a:t>…</a:t>
                      </a:r>
                      <a:endParaRPr lang="zh-CN" altLang="en-US" sz="1200" dirty="0">
                        <a:latin typeface="Lexend" pitchFamily="2" charset="0"/>
                        <a:ea typeface="+mj-ea"/>
                      </a:endParaRPr>
                    </a:p>
                  </a:txBody>
                  <a:tcPr anchor="ctr">
                    <a:solidFill>
                      <a:schemeClr val="accent6">
                        <a:lumMod val="20000"/>
                        <a:lumOff val="80000"/>
                      </a:schemeClr>
                    </a:solidFill>
                  </a:tcPr>
                </a:tc>
                <a:tc vMerge="1">
                  <a:txBody>
                    <a:bodyPr/>
                    <a:lstStyle/>
                    <a:p>
                      <a:pPr algn="ctr"/>
                      <a:endParaRPr lang="zh-CN" altLang="en-US" sz="1200" dirty="0">
                        <a:latin typeface="Lexend" pitchFamily="2" charset="0"/>
                        <a:ea typeface="+mj-ea"/>
                      </a:endParaRPr>
                    </a:p>
                  </a:txBody>
                  <a:tcPr anchor="ctr"/>
                </a:tc>
                <a:tc vMerge="1">
                  <a:txBody>
                    <a:bodyPr/>
                    <a:lstStyle/>
                    <a:p>
                      <a:pPr algn="ctr"/>
                      <a:endParaRPr lang="zh-CN" altLang="en-US" sz="1200" dirty="0">
                        <a:latin typeface="Lexend" pitchFamily="2" charset="0"/>
                        <a:ea typeface="+mj-ea"/>
                      </a:endParaRPr>
                    </a:p>
                  </a:txBody>
                  <a:tcPr anchor="ctr"/>
                </a:tc>
                <a:extLst>
                  <a:ext uri="{0D108BD9-81ED-4DB2-BD59-A6C34878D82A}">
                    <a16:rowId xmlns:a16="http://schemas.microsoft.com/office/drawing/2014/main" val="3049491150"/>
                  </a:ext>
                </a:extLst>
              </a:tr>
              <a:tr h="435741">
                <a:tc>
                  <a:txBody>
                    <a:bodyPr/>
                    <a:lstStyle/>
                    <a:p>
                      <a:pPr algn="ctr"/>
                      <a:r>
                        <a:rPr lang="zh-CN" altLang="en-US" sz="1200" dirty="0">
                          <a:latin typeface="Lexend" pitchFamily="2" charset="0"/>
                          <a:ea typeface="+mj-ea"/>
                        </a:rPr>
                        <a:t>模型名</a:t>
                      </a:r>
                    </a:p>
                  </a:txBody>
                  <a:tcPr anchor="ctr"/>
                </a:tc>
                <a:tc>
                  <a:txBody>
                    <a:bodyPr/>
                    <a:lstStyle/>
                    <a:p>
                      <a:pPr algn="ctr"/>
                      <a:r>
                        <a:rPr lang="zh-CN" altLang="en-US" sz="1200" dirty="0">
                          <a:latin typeface="Lexend" pitchFamily="2" charset="0"/>
                          <a:ea typeface="+mj-ea"/>
                        </a:rPr>
                        <a:t>参数量</a:t>
                      </a:r>
                    </a:p>
                  </a:txBody>
                  <a:tcPr anchor="ctr"/>
                </a:tc>
                <a:tc>
                  <a:txBody>
                    <a:bodyPr/>
                    <a:lstStyle/>
                    <a:p>
                      <a:pPr algn="ctr"/>
                      <a:r>
                        <a:rPr lang="zh-CN" altLang="en-US" sz="1200" kern="1200" dirty="0">
                          <a:solidFill>
                            <a:schemeClr val="tx1"/>
                          </a:solidFill>
                          <a:latin typeface="Lexend" pitchFamily="2" charset="0"/>
                          <a:ea typeface="+mn-ea"/>
                          <a:cs typeface="+mn-cs"/>
                        </a:rPr>
                        <a:t>并行度</a:t>
                      </a:r>
                      <a:endParaRPr lang="zh-CN" altLang="en-US" sz="1200" dirty="0">
                        <a:latin typeface="Lexend" pitchFamily="2" charset="0"/>
                        <a:ea typeface="+mj-ea"/>
                      </a:endParaRPr>
                    </a:p>
                  </a:txBody>
                  <a:tcPr anchor="ctr"/>
                </a:tc>
                <a:tc>
                  <a:txBody>
                    <a:bodyPr/>
                    <a:lstStyle/>
                    <a:p>
                      <a:pPr algn="ctr"/>
                      <a:r>
                        <a:rPr lang="en-US" altLang="zh-CN" sz="1200" dirty="0">
                          <a:latin typeface="Lexend" pitchFamily="2" charset="0"/>
                          <a:ea typeface="+mj-ea"/>
                        </a:rPr>
                        <a:t>BS</a:t>
                      </a:r>
                      <a:endParaRPr lang="zh-CN" altLang="en-US" sz="1200" dirty="0">
                        <a:latin typeface="Lexend" pitchFamily="2" charset="0"/>
                        <a:ea typeface="+mj-ea"/>
                      </a:endParaRPr>
                    </a:p>
                  </a:txBody>
                  <a:tcPr anchor="ctr"/>
                </a:tc>
                <a:tc>
                  <a:txBody>
                    <a:bodyPr/>
                    <a:lstStyle/>
                    <a:p>
                      <a:pPr algn="ctr"/>
                      <a:r>
                        <a:rPr lang="zh-CN" altLang="en-US" sz="1200" dirty="0">
                          <a:latin typeface="Lexend" pitchFamily="2" charset="0"/>
                          <a:ea typeface="+mj-ea"/>
                        </a:rPr>
                        <a:t>输入</a:t>
                      </a:r>
                      <a:r>
                        <a:rPr lang="en-US" altLang="zh-CN" sz="1200" dirty="0">
                          <a:latin typeface="Lexend" pitchFamily="2" charset="0"/>
                          <a:ea typeface="+mj-ea"/>
                        </a:rPr>
                        <a:t>seq</a:t>
                      </a:r>
                      <a:endParaRPr lang="zh-CN" altLang="en-US" sz="1200" dirty="0">
                        <a:latin typeface="Lexend" pitchFamily="2" charset="0"/>
                        <a:ea typeface="+mj-ea"/>
                      </a:endParaRPr>
                    </a:p>
                  </a:txBody>
                  <a:tcPr anchor="ctr"/>
                </a:tc>
                <a:tc>
                  <a:txBody>
                    <a:bodyPr/>
                    <a:lstStyle/>
                    <a:p>
                      <a:pPr algn="ctr"/>
                      <a:r>
                        <a:rPr lang="zh-CN" altLang="en-US" sz="1200" dirty="0">
                          <a:latin typeface="Lexend" pitchFamily="2" charset="0"/>
                          <a:ea typeface="+mj-ea"/>
                        </a:rPr>
                        <a:t>输出</a:t>
                      </a:r>
                      <a:r>
                        <a:rPr lang="en-US" altLang="zh-CN" sz="1200" dirty="0">
                          <a:latin typeface="Lexend" pitchFamily="2" charset="0"/>
                          <a:ea typeface="+mj-ea"/>
                        </a:rPr>
                        <a:t> sq</a:t>
                      </a:r>
                      <a:r>
                        <a:rPr lang="zh-CN" altLang="en-US" sz="1200" dirty="0">
                          <a:latin typeface="Lexend" pitchFamily="2" charset="0"/>
                          <a:ea typeface="+mj-ea"/>
                        </a:rPr>
                        <a:t> </a:t>
                      </a: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extLst>
                  <a:ext uri="{0D108BD9-81ED-4DB2-BD59-A6C34878D82A}">
                    <a16:rowId xmlns:a16="http://schemas.microsoft.com/office/drawing/2014/main" val="3024685920"/>
                  </a:ext>
                </a:extLst>
              </a:tr>
              <a:tr h="407422">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tc>
                  <a:txBody>
                    <a:bodyPr/>
                    <a:lstStyle/>
                    <a:p>
                      <a:pPr algn="ctr"/>
                      <a:endParaRPr lang="zh-CN" altLang="en-US" sz="1200" dirty="0">
                        <a:latin typeface="Lexend" pitchFamily="2" charset="0"/>
                        <a:ea typeface="+mj-ea"/>
                      </a:endParaRPr>
                    </a:p>
                  </a:txBody>
                  <a:tcPr anchor="ctr"/>
                </a:tc>
                <a:extLst>
                  <a:ext uri="{0D108BD9-81ED-4DB2-BD59-A6C34878D82A}">
                    <a16:rowId xmlns:a16="http://schemas.microsoft.com/office/drawing/2014/main" val="3376660898"/>
                  </a:ext>
                </a:extLst>
              </a:tr>
            </a:tbl>
          </a:graphicData>
        </a:graphic>
      </p:graphicFrame>
      <p:grpSp>
        <p:nvGrpSpPr>
          <p:cNvPr id="10" name="组合 9">
            <a:extLst>
              <a:ext uri="{FF2B5EF4-FFF2-40B4-BE49-F238E27FC236}">
                <a16:creationId xmlns:a16="http://schemas.microsoft.com/office/drawing/2014/main" id="{A8B6F07B-7C0E-6CFD-E840-E8917923E796}"/>
              </a:ext>
            </a:extLst>
          </p:cNvPr>
          <p:cNvGrpSpPr/>
          <p:nvPr/>
        </p:nvGrpSpPr>
        <p:grpSpPr>
          <a:xfrm>
            <a:off x="480524" y="3352786"/>
            <a:ext cx="11235713" cy="2848779"/>
            <a:chOff x="480525" y="3649904"/>
            <a:chExt cx="11235713" cy="2848779"/>
          </a:xfrm>
        </p:grpSpPr>
        <p:grpSp>
          <p:nvGrpSpPr>
            <p:cNvPr id="9" name="组合 8">
              <a:extLst>
                <a:ext uri="{FF2B5EF4-FFF2-40B4-BE49-F238E27FC236}">
                  <a16:creationId xmlns:a16="http://schemas.microsoft.com/office/drawing/2014/main" id="{7AE4C34B-B784-DA11-02BC-B0644DC7C440}"/>
                </a:ext>
              </a:extLst>
            </p:cNvPr>
            <p:cNvGrpSpPr/>
            <p:nvPr/>
          </p:nvGrpSpPr>
          <p:grpSpPr>
            <a:xfrm>
              <a:off x="480525" y="3649904"/>
              <a:ext cx="6971310" cy="2731423"/>
              <a:chOff x="1492470" y="3232646"/>
              <a:chExt cx="8036265" cy="3148682"/>
            </a:xfrm>
          </p:grpSpPr>
          <p:pic>
            <p:nvPicPr>
              <p:cNvPr id="1026" name="Picture 2" descr="译] 大模型推理的极限：理论分析、数学建模与CPU/GPU 实测（2024）">
                <a:extLst>
                  <a:ext uri="{FF2B5EF4-FFF2-40B4-BE49-F238E27FC236}">
                    <a16:creationId xmlns:a16="http://schemas.microsoft.com/office/drawing/2014/main" id="{58B4365E-206C-9C5E-AC4B-46392E59C5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140"/>
              <a:stretch/>
            </p:blipFill>
            <p:spPr bwMode="auto">
              <a:xfrm>
                <a:off x="1492470" y="3232646"/>
                <a:ext cx="4019507" cy="31486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译] 大模型推理的极限：理论分析、数学建模与CPU/GPU 实测（2024）">
                <a:extLst>
                  <a:ext uri="{FF2B5EF4-FFF2-40B4-BE49-F238E27FC236}">
                    <a16:creationId xmlns:a16="http://schemas.microsoft.com/office/drawing/2014/main" id="{5F9C7081-AC72-F63A-DF6A-C6D6301BCD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140"/>
              <a:stretch/>
            </p:blipFill>
            <p:spPr bwMode="auto">
              <a:xfrm>
                <a:off x="5509228" y="3232646"/>
                <a:ext cx="4019507" cy="3148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大模型推理：从模型分析到计算优化(二)-壁仞科技智绘全球| BIRENTECH">
              <a:extLst>
                <a:ext uri="{FF2B5EF4-FFF2-40B4-BE49-F238E27FC236}">
                  <a16:creationId xmlns:a16="http://schemas.microsoft.com/office/drawing/2014/main" id="{0472305A-9008-E6F1-0DFF-E3E89B446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083" y="3672116"/>
              <a:ext cx="4012155" cy="28265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6059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E76F-B72E-EC38-7095-1792D21E6DA0}"/>
              </a:ext>
            </a:extLst>
          </p:cNvPr>
          <p:cNvSpPr>
            <a:spLocks noGrp="1"/>
          </p:cNvSpPr>
          <p:nvPr>
            <p:ph type="title"/>
          </p:nvPr>
        </p:nvSpPr>
        <p:spPr/>
        <p:txBody>
          <a:bodyPr/>
          <a:lstStyle/>
          <a:p>
            <a:r>
              <a:rPr kumimoji="1" lang="en-US" altLang="zh-CN" dirty="0"/>
              <a:t>Reference</a:t>
            </a:r>
            <a:r>
              <a:rPr kumimoji="1" lang="zh-CN" altLang="en-US" dirty="0"/>
              <a:t> </a:t>
            </a:r>
            <a:r>
              <a:rPr kumimoji="1" lang="en-US" altLang="zh-CN" dirty="0"/>
              <a:t>&amp;</a:t>
            </a:r>
            <a:r>
              <a:rPr kumimoji="1" lang="zh-CN" altLang="en-US" dirty="0"/>
              <a:t> 引用</a:t>
            </a:r>
          </a:p>
        </p:txBody>
      </p:sp>
      <p:sp>
        <p:nvSpPr>
          <p:cNvPr id="3" name="内容占位符 2">
            <a:extLst>
              <a:ext uri="{FF2B5EF4-FFF2-40B4-BE49-F238E27FC236}">
                <a16:creationId xmlns:a16="http://schemas.microsoft.com/office/drawing/2014/main" id="{956156DA-2EC4-C480-46BE-E5F0995AB823}"/>
              </a:ext>
            </a:extLst>
          </p:cNvPr>
          <p:cNvSpPr>
            <a:spLocks noGrp="1"/>
          </p:cNvSpPr>
          <p:nvPr>
            <p:ph sz="half" idx="1"/>
          </p:nvPr>
        </p:nvSpPr>
        <p:spPr/>
        <p:txBody>
          <a:bodyPr/>
          <a:lstStyle/>
          <a:p>
            <a:r>
              <a:rPr kumimoji="1" lang="en" altLang="zh-CN" dirty="0">
                <a:hlinkClick r:id="rId2"/>
              </a:rPr>
              <a:t>https://docs.nvidia.com/nim/benchmarking/llm/latest/metrics.html</a:t>
            </a:r>
            <a:endParaRPr kumimoji="1" lang="en" altLang="zh-CN" dirty="0"/>
          </a:p>
          <a:p>
            <a:r>
              <a:rPr kumimoji="1" lang="en" altLang="zh-CN" dirty="0">
                <a:hlinkClick r:id="rId3"/>
              </a:rPr>
              <a:t>https://github.com/vllm-project/vllm/blob/main/benchmarks/benchmark_serving.py</a:t>
            </a:r>
            <a:endParaRPr kumimoji="1" lang="en" altLang="zh-CN" dirty="0"/>
          </a:p>
          <a:p>
            <a:r>
              <a:rPr kumimoji="1" lang="en" altLang="zh-CN" dirty="0">
                <a:hlinkClick r:id="rId4"/>
              </a:rPr>
              <a:t>https://docs.google.com/document/d/1TcZS-igoZxPrD8rj6_NM-WmCiQwAvP_-JJf2mXZEyZY/edit?tab=t.0#heading=h.nyu2wp5h2w</a:t>
            </a:r>
            <a:endParaRPr kumimoji="1" lang="en" altLang="zh-CN" dirty="0"/>
          </a:p>
          <a:p>
            <a:r>
              <a:rPr kumimoji="1" lang="en" altLang="zh-CN" dirty="0">
                <a:hlinkClick r:id="rId5"/>
              </a:rPr>
              <a:t>https://zhuanlan.zhihu.com/p/628511161</a:t>
            </a:r>
            <a:endParaRPr kumimoji="1" lang="en" altLang="zh-CN" dirty="0"/>
          </a:p>
          <a:p>
            <a:endParaRPr kumimoji="1" lang="en" altLang="zh-CN" dirty="0"/>
          </a:p>
          <a:p>
            <a:endParaRPr kumimoji="1" lang="en" altLang="zh-CN" dirty="0"/>
          </a:p>
          <a:p>
            <a:endParaRPr kumimoji="1" lang="zh-CN" altLang="en-US" dirty="0"/>
          </a:p>
        </p:txBody>
      </p:sp>
    </p:spTree>
    <p:extLst>
      <p:ext uri="{BB962C8B-B14F-4D97-AF65-F5344CB8AC3E}">
        <p14:creationId xmlns:p14="http://schemas.microsoft.com/office/powerpoint/2010/main" val="60058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F9DC2CC-653D-8285-2EB4-22C7CF58A0FE}"/>
              </a:ext>
            </a:extLst>
          </p:cNvPr>
          <p:cNvSpPr>
            <a:spLocks noGrp="1"/>
          </p:cNvSpPr>
          <p:nvPr>
            <p:ph type="title"/>
          </p:nvPr>
        </p:nvSpPr>
        <p:spPr/>
        <p:txBody>
          <a:bodyPr/>
          <a:lstStyle/>
          <a:p>
            <a:r>
              <a:rPr lang="en-US" altLang="zh-CN" dirty="0"/>
              <a:t>Reference</a:t>
            </a:r>
            <a:r>
              <a:rPr lang="zh-CN" altLang="en-US" dirty="0"/>
              <a:t> 参考</a:t>
            </a:r>
            <a:r>
              <a:rPr lang="en-US" altLang="zh-CN" dirty="0"/>
              <a:t>&amp;</a:t>
            </a:r>
            <a:r>
              <a:rPr lang="zh-CN" altLang="en-US" dirty="0"/>
              <a:t>引用</a:t>
            </a:r>
          </a:p>
        </p:txBody>
      </p:sp>
      <p:sp>
        <p:nvSpPr>
          <p:cNvPr id="8" name="内容占位符 7">
            <a:extLst>
              <a:ext uri="{FF2B5EF4-FFF2-40B4-BE49-F238E27FC236}">
                <a16:creationId xmlns:a16="http://schemas.microsoft.com/office/drawing/2014/main" id="{1A6F168E-A39D-FEB8-083F-AF4A55773961}"/>
              </a:ext>
            </a:extLst>
          </p:cNvPr>
          <p:cNvSpPr>
            <a:spLocks noGrp="1"/>
          </p:cNvSpPr>
          <p:nvPr>
            <p:ph sz="half" idx="1"/>
          </p:nvPr>
        </p:nvSpPr>
        <p:spPr/>
        <p:txBody>
          <a:bodyPr/>
          <a:lstStyle/>
          <a:p>
            <a:r>
              <a:rPr lang="en" altLang="zh-CN" sz="1400" dirty="0">
                <a:hlinkClick r:id="rId2"/>
              </a:rPr>
              <a:t>https://www.fibermall.com/blog/nvidia-b100-b200-gh200-nvl72-superpod.htm</a:t>
            </a:r>
            <a:endParaRPr lang="en" altLang="zh-CN" sz="1400" dirty="0"/>
          </a:p>
          <a:p>
            <a:r>
              <a:rPr lang="en" altLang="zh-CN" sz="1400" dirty="0">
                <a:hlinkClick r:id="rId3"/>
              </a:rPr>
              <a:t>https://www.facebook.com/photo.php?fbid=1048191653980302&amp;id=100063684318606&amp;set=a.747927134006757</a:t>
            </a:r>
            <a:endParaRPr lang="en" altLang="zh-CN" sz="1400" dirty="0"/>
          </a:p>
          <a:p>
            <a:endParaRPr lang="en" altLang="zh-CN" sz="1400" dirty="0"/>
          </a:p>
          <a:p>
            <a:endParaRPr lang="zh-CN" altLang="en-US" sz="1400" dirty="0"/>
          </a:p>
        </p:txBody>
      </p:sp>
    </p:spTree>
    <p:extLst>
      <p:ext uri="{BB962C8B-B14F-4D97-AF65-F5344CB8AC3E}">
        <p14:creationId xmlns:p14="http://schemas.microsoft.com/office/powerpoint/2010/main" val="361225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40459</TotalTime>
  <Words>3071</Words>
  <Application>Microsoft Macintosh PowerPoint</Application>
  <PresentationFormat>自定义</PresentationFormat>
  <Paragraphs>332</Paragraphs>
  <Slides>96</Slides>
  <Notes>1</Notes>
  <HiddenSlides>0</HiddenSlides>
  <MMClips>0</MMClips>
  <ScaleCrop>false</ScaleCrop>
  <HeadingPairs>
    <vt:vector size="6" baseType="variant">
      <vt:variant>
        <vt:lpstr>已用的字体</vt:lpstr>
      </vt:variant>
      <vt:variant>
        <vt:i4>12</vt:i4>
      </vt:variant>
      <vt:variant>
        <vt:lpstr>主题</vt:lpstr>
      </vt:variant>
      <vt:variant>
        <vt:i4>6</vt:i4>
      </vt:variant>
      <vt:variant>
        <vt:lpstr>幻灯片标题</vt:lpstr>
      </vt:variant>
      <vt:variant>
        <vt:i4>96</vt:i4>
      </vt:variant>
    </vt:vector>
  </HeadingPairs>
  <TitlesOfParts>
    <vt:vector size="114" baseType="lpstr">
      <vt:lpstr>Microsoft YaHei</vt:lpstr>
      <vt:lpstr>Microsoft YaHei</vt:lpstr>
      <vt:lpstr>ACGN-MiaoGB-Flash</vt:lpstr>
      <vt:lpstr>Huawei Sans</vt:lpstr>
      <vt:lpstr>PingFang SC Semibold</vt:lpstr>
      <vt:lpstr>Arial</vt:lpstr>
      <vt:lpstr>Calibri</vt:lpstr>
      <vt:lpstr>Cambria Math</vt:lpstr>
      <vt:lpstr>Futura Medium</vt:lpstr>
      <vt:lpstr>Gill Sans MT</vt:lpstr>
      <vt:lpstr>Lexend</vt:lpstr>
      <vt:lpstr>Wingdings</vt:lpstr>
      <vt:lpstr>封面页_图片版 </vt:lpstr>
      <vt:lpstr>1_内容Copytext </vt:lpstr>
      <vt:lpstr>5_内容Copytext </vt:lpstr>
      <vt:lpstr>4_内容Copytext </vt:lpstr>
      <vt:lpstr>code01</vt:lpstr>
      <vt:lpstr>结束页</vt:lpstr>
      <vt:lpstr>PowerPoint 演示文稿</vt:lpstr>
      <vt:lpstr>本节内容</vt:lpstr>
      <vt:lpstr>PowerPoint 演示文稿</vt:lpstr>
      <vt:lpstr>大模型推理需求</vt:lpstr>
      <vt:lpstr>LLM 推理过程</vt:lpstr>
      <vt:lpstr>LLM 推理过程</vt:lpstr>
      <vt:lpstr>LLM 推理过程</vt:lpstr>
      <vt:lpstr>大模型推理自回归解码</vt:lpstr>
      <vt:lpstr>LLM 推理过程</vt:lpstr>
      <vt:lpstr>KV Cache</vt:lpstr>
      <vt:lpstr>KV Cache</vt:lpstr>
      <vt:lpstr>Example</vt:lpstr>
      <vt:lpstr>思考</vt:lpstr>
      <vt:lpstr>Multi-Head Attention</vt:lpstr>
      <vt:lpstr>Multi-Head Attention</vt:lpstr>
      <vt:lpstr>Question</vt:lpstr>
      <vt:lpstr>LLM Training</vt:lpstr>
      <vt:lpstr>LLM Training</vt:lpstr>
      <vt:lpstr>KV Cache</vt:lpstr>
      <vt:lpstr>KV Cache</vt:lpstr>
      <vt:lpstr>KV Cache：Prefill</vt:lpstr>
      <vt:lpstr>KV Cache：Prefill</vt:lpstr>
      <vt:lpstr>KV Cache：Decode</vt:lpstr>
      <vt:lpstr>KV Cache：Decode</vt:lpstr>
      <vt:lpstr>瓶颈分析</vt:lpstr>
      <vt:lpstr>瓶颈分析</vt:lpstr>
      <vt:lpstr>瓶颈分析</vt:lpstr>
      <vt:lpstr>瓶颈分析</vt:lpstr>
      <vt:lpstr>PowerPoint 演示文稿</vt:lpstr>
      <vt:lpstr>PowerPoint 演示文稿</vt:lpstr>
      <vt:lpstr>LLM 推理框架</vt:lpstr>
      <vt:lpstr>Question</vt:lpstr>
      <vt:lpstr>主流推理引擎现状</vt:lpstr>
      <vt:lpstr>TGI</vt:lpstr>
      <vt:lpstr>TGI</vt:lpstr>
      <vt:lpstr>VLLM</vt:lpstr>
      <vt:lpstr>VLLM</vt:lpstr>
      <vt:lpstr>VLLM</vt:lpstr>
      <vt:lpstr>sglang</vt:lpstr>
      <vt:lpstr>sglang</vt:lpstr>
      <vt:lpstr>lmdepoloy</vt:lpstr>
      <vt:lpstr>lmdepoloy</vt:lpstr>
      <vt:lpstr>lmdepoloy</vt:lpstr>
      <vt:lpstr>性能分析</vt:lpstr>
      <vt:lpstr>性能分析</vt:lpstr>
      <vt:lpstr>性能分析</vt:lpstr>
      <vt:lpstr>性能分析</vt:lpstr>
      <vt:lpstr>LLM 推理引擎分析</vt:lpstr>
      <vt:lpstr>Question</vt:lpstr>
      <vt:lpstr>PowerPoint 演示文稿</vt:lpstr>
      <vt:lpstr>传统推理引擎</vt:lpstr>
      <vt:lpstr>LLLM 推理引擎&amp;服务化</vt:lpstr>
      <vt:lpstr>VLLM</vt:lpstr>
      <vt:lpstr>vLLM Adopters</vt:lpstr>
      <vt:lpstr>vLLM Adopters</vt:lpstr>
      <vt:lpstr>VLLM</vt:lpstr>
      <vt:lpstr>VLLM</vt:lpstr>
      <vt:lpstr>vLLM User Interface</vt:lpstr>
      <vt:lpstr>vLLM User Interface</vt:lpstr>
      <vt:lpstr>vLLM Before serving requests</vt:lpstr>
      <vt:lpstr>vLLM Before serving requests</vt:lpstr>
      <vt:lpstr>vLLM Before serving requests</vt:lpstr>
      <vt:lpstr>vLLM When requests arrive</vt:lpstr>
      <vt:lpstr>vLLM At every step, the scheduler</vt:lpstr>
      <vt:lpstr>vLLM At every step, the scheduler</vt:lpstr>
      <vt:lpstr>vLLM At every step, the scheduler</vt:lpstr>
      <vt:lpstr>vLLM At every step, the scheduler</vt:lpstr>
      <vt:lpstr>vLLM At every step, the scheduler</vt:lpstr>
      <vt:lpstr>VLLM LLMEngine 2 Core</vt:lpstr>
      <vt:lpstr>VLLM Worker Init</vt:lpstr>
      <vt:lpstr>VLLM Worker 1th iter</vt:lpstr>
      <vt:lpstr> </vt:lpstr>
      <vt:lpstr>LLMEngine</vt:lpstr>
      <vt:lpstr>BlockSpaceManager</vt:lpstr>
      <vt:lpstr>vLLM workload</vt:lpstr>
      <vt:lpstr>PowerPoint 演示文稿</vt:lpstr>
      <vt:lpstr>PowerPoint 演示文稿</vt:lpstr>
      <vt:lpstr>LLM 推理的两种模式</vt:lpstr>
      <vt:lpstr>LLM 推理的不同评估指标</vt:lpstr>
      <vt:lpstr>Inference Metric</vt:lpstr>
      <vt:lpstr>TTFT (Time to First Token)</vt:lpstr>
      <vt:lpstr>TTFT (Time to First Token)</vt:lpstr>
      <vt:lpstr>E2EL (End-to-End Request Latency)</vt:lpstr>
      <vt:lpstr>E2EL (End-to-End Request Latency)</vt:lpstr>
      <vt:lpstr>ITL (Inter-token Latency)</vt:lpstr>
      <vt:lpstr>ITL (Inter-token Latency)</vt:lpstr>
      <vt:lpstr>ITL (Inter-token Latency)</vt:lpstr>
      <vt:lpstr>TPS &amp; RPS</vt:lpstr>
      <vt:lpstr>TPS (Tokens Per Second)</vt:lpstr>
      <vt:lpstr>RPS (Requests Per Second)</vt:lpstr>
      <vt:lpstr>High Throughput &amp; High Goodput</vt:lpstr>
      <vt:lpstr>大模型性能评估表格</vt:lpstr>
      <vt:lpstr>大模型性能评估表格</vt:lpstr>
      <vt:lpstr>Reference &amp; 引用</vt:lpstr>
      <vt:lpstr>PowerPoint 演示文稿</vt:lpstr>
      <vt:lpstr>Reference 参考&amp;引用</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13127</cp:revision>
  <cp:lastPrinted>2023-09-08T09:14:01Z</cp:lastPrinted>
  <dcterms:created xsi:type="dcterms:W3CDTF">2020-08-28T08:44:19Z</dcterms:created>
  <dcterms:modified xsi:type="dcterms:W3CDTF">2024-11-22T03:54:07Z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